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23"/>
  </p:notesMasterIdLst>
  <p:sldIdLst>
    <p:sldId id="375" r:id="rId2"/>
    <p:sldId id="403" r:id="rId3"/>
    <p:sldId id="433" r:id="rId4"/>
    <p:sldId id="379" r:id="rId5"/>
    <p:sldId id="390" r:id="rId6"/>
    <p:sldId id="439" r:id="rId7"/>
    <p:sldId id="382" r:id="rId8"/>
    <p:sldId id="381" r:id="rId9"/>
    <p:sldId id="409" r:id="rId10"/>
    <p:sldId id="410" r:id="rId11"/>
    <p:sldId id="376" r:id="rId12"/>
    <p:sldId id="411" r:id="rId13"/>
    <p:sldId id="412" r:id="rId14"/>
    <p:sldId id="413" r:id="rId15"/>
    <p:sldId id="394" r:id="rId16"/>
    <p:sldId id="429" r:id="rId17"/>
    <p:sldId id="430" r:id="rId18"/>
    <p:sldId id="431" r:id="rId19"/>
    <p:sldId id="432" r:id="rId20"/>
    <p:sldId id="422" r:id="rId21"/>
    <p:sldId id="391" r:id="rId22"/>
  </p:sldIdLst>
  <p:sldSz cx="9144000" cy="5143500" type="screen16x9"/>
  <p:notesSz cx="6888163" cy="10020300"/>
  <p:defaultTextStyle>
    <a:defPPr>
      <a:defRPr lang="ru-RU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orient="horz" pos="1620">
          <p15:clr>
            <a:srgbClr val="A4A3A4"/>
          </p15:clr>
        </p15:guide>
        <p15:guide id="4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0179"/>
    <a:srgbClr val="E2F1F6"/>
    <a:srgbClr val="BADCE8"/>
    <a:srgbClr val="05156B"/>
    <a:srgbClr val="DCEEF4"/>
    <a:srgbClr val="FFFF66"/>
    <a:srgbClr val="160046"/>
    <a:srgbClr val="009FE3"/>
    <a:srgbClr val="1C015F"/>
    <a:srgbClr val="281D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32" autoAdjust="0"/>
    <p:restoredTop sz="94675" autoAdjust="0"/>
  </p:normalViewPr>
  <p:slideViewPr>
    <p:cSldViewPr snapToGrid="0">
      <p:cViewPr varScale="1">
        <p:scale>
          <a:sx n="100" d="100"/>
          <a:sy n="100" d="100"/>
        </p:scale>
        <p:origin x="-96" y="-354"/>
      </p:cViewPr>
      <p:guideLst>
        <p:guide orient="horz" pos="2160"/>
        <p:guide orient="horz" pos="1620"/>
        <p:guide pos="384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80" d="100"/>
        <a:sy n="1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1998" tIns="45999" rIns="91998" bIns="45999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1998" tIns="45999" rIns="91998" bIns="45999" rtlCol="0"/>
          <a:lstStyle>
            <a:lvl1pPr algn="r">
              <a:defRPr sz="1200"/>
            </a:lvl1pPr>
          </a:lstStyle>
          <a:p>
            <a:fld id="{70D11354-AFD4-466B-9D29-FB3D23003351}" type="datetimeFigureOut">
              <a:rPr lang="ru-RU" smtClean="0"/>
              <a:t>24.09.2020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3188" y="750888"/>
            <a:ext cx="6681787" cy="3759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998" tIns="45999" rIns="91998" bIns="45999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vert="horz" lIns="91998" tIns="45999" rIns="91998" bIns="45999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1998" tIns="45999" rIns="91998" bIns="45999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1998" tIns="45999" rIns="91998" bIns="45999" rtlCol="0" anchor="b"/>
          <a:lstStyle>
            <a:lvl1pPr algn="r">
              <a:defRPr sz="1200"/>
            </a:lvl1pPr>
          </a:lstStyle>
          <a:p>
            <a:fld id="{A59F82F3-FA36-401E-9027-E819D475D5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8137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1222C1E7-08C8-4F7E-97CE-6D9E80B1068F}" type="slidenum">
              <a:rPr lang="ru-RU" altLang="ru-RU">
                <a:latin typeface="Arial" panose="020B0604020202020204" pitchFamily="34" charset="0"/>
              </a:rPr>
              <a:pPr eaLnBrk="1" hangingPunct="1"/>
              <a:t>15</a:t>
            </a:fld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r>
              <a:rPr lang="ru-RU" altLang="ru-RU" smtClean="0"/>
              <a:t>Пирамида 1</a:t>
            </a:r>
          </a:p>
        </p:txBody>
      </p:sp>
    </p:spTree>
    <p:extLst>
      <p:ext uri="{BB962C8B-B14F-4D97-AF65-F5344CB8AC3E}">
        <p14:creationId xmlns:p14="http://schemas.microsoft.com/office/powerpoint/2010/main" val="24702536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AEFFF-D701-4F43-B2DC-4C652E2BE4C3}" type="datetimeFigureOut">
              <a:rPr lang="ru-RU" smtClean="0"/>
              <a:t>24.09.2020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55745-C6C4-4F71-BEFD-7EFDB92134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55773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AEFFF-D701-4F43-B2DC-4C652E2BE4C3}" type="datetimeFigureOut">
              <a:rPr lang="ru-RU" smtClean="0"/>
              <a:t>24.09.2020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55745-C6C4-4F71-BEFD-7EFDB92134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4415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AEFFF-D701-4F43-B2DC-4C652E2BE4C3}" type="datetimeFigureOut">
              <a:rPr lang="ru-RU" smtClean="0"/>
              <a:t>24.09.2020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55745-C6C4-4F71-BEFD-7EFDB92134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9602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AEFFF-D701-4F43-B2DC-4C652E2BE4C3}" type="datetimeFigureOut">
              <a:rPr lang="ru-RU" smtClean="0"/>
              <a:t>24.09.2020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55745-C6C4-4F71-BEFD-7EFDB92134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5734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AEFFF-D701-4F43-B2DC-4C652E2BE4C3}" type="datetimeFigureOut">
              <a:rPr lang="ru-RU" smtClean="0"/>
              <a:t>24.09.2020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55745-C6C4-4F71-BEFD-7EFDB92134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8715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AEFFF-D701-4F43-B2DC-4C652E2BE4C3}" type="datetimeFigureOut">
              <a:rPr lang="ru-RU" smtClean="0"/>
              <a:t>24.09.2020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55745-C6C4-4F71-BEFD-7EFDB92134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4965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AEFFF-D701-4F43-B2DC-4C652E2BE4C3}" type="datetimeFigureOut">
              <a:rPr lang="ru-RU" smtClean="0"/>
              <a:t>24.09.2020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55745-C6C4-4F71-BEFD-7EFDB92134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2953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AEFFF-D701-4F43-B2DC-4C652E2BE4C3}" type="datetimeFigureOut">
              <a:rPr lang="ru-RU" smtClean="0"/>
              <a:t>24.09.2020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55745-C6C4-4F71-BEFD-7EFDB92134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61433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AEFFF-D701-4F43-B2DC-4C652E2BE4C3}" type="datetimeFigureOut">
              <a:rPr lang="ru-RU" smtClean="0"/>
              <a:t>24.09.2020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55745-C6C4-4F71-BEFD-7EFDB92134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74982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AEFFF-D701-4F43-B2DC-4C652E2BE4C3}" type="datetimeFigureOut">
              <a:rPr lang="ru-RU" smtClean="0"/>
              <a:t>24.09.2020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55745-C6C4-4F71-BEFD-7EFDB92134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2479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AEFFF-D701-4F43-B2DC-4C652E2BE4C3}" type="datetimeFigureOut">
              <a:rPr lang="ru-RU" smtClean="0"/>
              <a:t>24.09.2020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55745-C6C4-4F71-BEFD-7EFDB92134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8106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FAEFFF-D701-4F43-B2DC-4C652E2BE4C3}" type="datetimeFigureOut">
              <a:rPr lang="ru-RU" smtClean="0"/>
              <a:t>24.09.2020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B55745-C6C4-4F71-BEFD-7EFDB92134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0143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centr-reab@rambler.ru" TargetMode="External"/><Relationship Id="rId5" Type="http://schemas.openxmlformats.org/officeDocument/2006/relationships/hyperlink" Target="mailto:info@&#1088;&#1072;&#1079;&#1074;&#1080;&#1090;&#1080;&#1077;30.&#1088;&#1092;" TargetMode="External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8.png"/><Relationship Id="rId7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-2" y="15664"/>
            <a:ext cx="9144001" cy="5145088"/>
            <a:chOff x="-1" y="0"/>
            <a:chExt cx="9144001" cy="5145088"/>
          </a:xfrm>
        </p:grpSpPr>
        <p:pic>
          <p:nvPicPr>
            <p:cNvPr id="3074" name="Picture 2" descr="D:\Дизайн ЦСА\ф.с. А.О\ОБЛАКО\7. Шаблон презентации\фон\фон 2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0"/>
              <a:ext cx="9144001" cy="51450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5" name="Picture 3" descr="D:\Дизайн ЦСА\ф.с. А.О\ОБЛАКО\2. Город\Город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4130012"/>
              <a:ext cx="9144001" cy="9703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7" name="Прямоугольник 16"/>
          <p:cNvSpPr/>
          <p:nvPr/>
        </p:nvSpPr>
        <p:spPr>
          <a:xfrm>
            <a:off x="676021" y="674196"/>
            <a:ext cx="7291118" cy="376256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300" dirty="0" smtClean="0">
                <a:solidFill>
                  <a:srgbClr val="002060"/>
                </a:solidFill>
                <a:cs typeface="Times New Roman" pitchFamily="18" charset="0"/>
              </a:rPr>
              <a:t>Системный подход </a:t>
            </a:r>
            <a:r>
              <a:rPr lang="ru-RU" sz="3300" dirty="0">
                <a:solidFill>
                  <a:srgbClr val="002060"/>
                </a:solidFill>
                <a:cs typeface="Times New Roman" pitchFamily="18" charset="0"/>
              </a:rPr>
              <a:t>к оказанию ранней комплексной помощи детям с ограниченными возможностями </a:t>
            </a:r>
            <a:r>
              <a:rPr lang="ru-RU" sz="3300" dirty="0" smtClean="0">
                <a:solidFill>
                  <a:srgbClr val="002060"/>
                </a:solidFill>
                <a:cs typeface="Times New Roman" pitchFamily="18" charset="0"/>
              </a:rPr>
              <a:t>здоровья</a:t>
            </a:r>
            <a:endParaRPr lang="ru-RU" sz="3300" dirty="0">
              <a:solidFill>
                <a:srgbClr val="002060"/>
              </a:solidFill>
              <a:cs typeface="Times New Roman" pitchFamily="18" charset="0"/>
            </a:endParaRPr>
          </a:p>
          <a:p>
            <a:endParaRPr lang="ru-RU" sz="2100" b="1" dirty="0">
              <a:solidFill>
                <a:srgbClr val="009FE3"/>
              </a:solidFill>
              <a:cs typeface="Times New Roman" pitchFamily="18" charset="0"/>
            </a:endParaRPr>
          </a:p>
          <a:p>
            <a:r>
              <a:rPr lang="ru-RU" dirty="0" err="1" smtClean="0">
                <a:solidFill>
                  <a:srgbClr val="009FE3"/>
                </a:solidFill>
                <a:cs typeface="Times New Roman" pitchFamily="18" charset="0"/>
              </a:rPr>
              <a:t>Рахманина</a:t>
            </a:r>
            <a:r>
              <a:rPr lang="ru-RU" dirty="0" smtClean="0">
                <a:solidFill>
                  <a:srgbClr val="009FE3"/>
                </a:solidFill>
                <a:cs typeface="Times New Roman" pitchFamily="18" charset="0"/>
              </a:rPr>
              <a:t> Ирина Николаевна, кандидат психологических наук, заместитель директора по научно-методической работе ГАУ АО НПЦРД «Коррекция и развитие», заведующая кафедрой прикладной психологии ФГБОУ ВО «Астраханский государственный университет»</a:t>
            </a:r>
            <a:endParaRPr lang="ru-RU" dirty="0">
              <a:solidFill>
                <a:srgbClr val="002060"/>
              </a:solidFill>
              <a:cs typeface="Times New Roman" pitchFamily="18" charset="0"/>
            </a:endParaRPr>
          </a:p>
          <a:p>
            <a:endParaRPr lang="ru-RU" sz="1500" dirty="0">
              <a:solidFill>
                <a:srgbClr val="002060"/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19" name="Picture 2" descr="D:\Дизайн ЦСА\ф.с. А.О\ОБЛАКО\1. Основной логотип\Логотип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7947" y="331758"/>
            <a:ext cx="1533835" cy="29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D:\Дизайн\презентации\На конкурсы\Национальная премия в области брендинга\доп\волна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5534"/>
            <a:ext cx="1610834" cy="286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2973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0" y="0"/>
            <a:ext cx="9144001" cy="5145088"/>
            <a:chOff x="-1" y="0"/>
            <a:chExt cx="9144001" cy="5145088"/>
          </a:xfrm>
        </p:grpSpPr>
        <p:pic>
          <p:nvPicPr>
            <p:cNvPr id="3074" name="Picture 2" descr="D:\Дизайн ЦСА\ф.с. А.О\ОБЛАКО\7. Шаблон презентации\фон\фон 2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0"/>
              <a:ext cx="9144001" cy="51450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" name="Группа 2"/>
            <p:cNvGrpSpPr/>
            <p:nvPr/>
          </p:nvGrpSpPr>
          <p:grpSpPr>
            <a:xfrm>
              <a:off x="0" y="4636014"/>
              <a:ext cx="9144000" cy="424272"/>
              <a:chOff x="0" y="4636014"/>
              <a:chExt cx="9144000" cy="424272"/>
            </a:xfrm>
          </p:grpSpPr>
          <p:pic>
            <p:nvPicPr>
              <p:cNvPr id="8" name="Picture 5" descr="D:\Дизайн ЦСА\ф.с. А.О\ОБЛАКО\2. Город\Город 1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4636015"/>
                <a:ext cx="4571999" cy="42427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" name="Picture 5" descr="D:\Дизайн ЦСА\ф.с. А.О\ОБЛАКО\2. Город\Город 1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72001" y="4636014"/>
                <a:ext cx="4571999" cy="42427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pic>
        <p:nvPicPr>
          <p:cNvPr id="9" name="Picture 2" descr="D:\Дизайн ЦСА\ф.с. А.О\ОБЛАКО\1. Основной логотип\Логотип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7947" y="331758"/>
            <a:ext cx="1533835" cy="29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69111" y="235377"/>
            <a:ext cx="1744708" cy="346249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ru-RU" sz="1800" b="1" dirty="0" smtClean="0">
                <a:solidFill>
                  <a:srgbClr val="002060"/>
                </a:solidFill>
                <a:ea typeface="Calibri"/>
              </a:rPr>
              <a:t>Ранняя помощь</a:t>
            </a:r>
            <a:endParaRPr lang="ru-RU" sz="1800" b="1" dirty="0">
              <a:solidFill>
                <a:srgbClr val="002060"/>
              </a:solidFill>
            </a:endParaRPr>
          </a:p>
        </p:txBody>
      </p:sp>
      <p:pic>
        <p:nvPicPr>
          <p:cNvPr id="11" name="Picture 6" descr="D:\Дизайн\презентации\На конкурсы\Национальная премия в области брендинга\доп\волна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710735"/>
            <a:ext cx="805417" cy="143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с двумя вырезанными противолежащими углами 11"/>
          <p:cNvSpPr/>
          <p:nvPr/>
        </p:nvSpPr>
        <p:spPr>
          <a:xfrm>
            <a:off x="2833953" y="640365"/>
            <a:ext cx="2059376" cy="641271"/>
          </a:xfrm>
          <a:prstGeom prst="snip2DiagRect">
            <a:avLst>
              <a:gd name="adj1" fmla="val 0"/>
              <a:gd name="adj2" fmla="val 50000"/>
            </a:avLst>
          </a:prstGeom>
          <a:solidFill>
            <a:srgbClr val="DCEEF4"/>
          </a:solidFill>
          <a:ln w="76200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053089" y="650658"/>
            <a:ext cx="3655360" cy="577081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ru-RU" sz="3300" b="1" dirty="0" smtClean="0">
                <a:solidFill>
                  <a:srgbClr val="44546A">
                    <a:lumMod val="60000"/>
                    <a:lumOff val="40000"/>
                  </a:srgbClr>
                </a:solidFill>
              </a:rPr>
              <a:t>Системный подход</a:t>
            </a:r>
            <a:endParaRPr lang="ru-RU" sz="3300" dirty="0">
              <a:solidFill>
                <a:srgbClr val="44546A">
                  <a:lumMod val="60000"/>
                  <a:lumOff val="40000"/>
                </a:srgbClr>
              </a:solidFill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618888" y="1225762"/>
            <a:ext cx="2729687" cy="3336491"/>
            <a:chOff x="451411" y="2305569"/>
            <a:chExt cx="3639582" cy="3091813"/>
          </a:xfrm>
        </p:grpSpPr>
        <p:sp>
          <p:nvSpPr>
            <p:cNvPr id="15" name="Прямоугольник с двумя вырезанными противолежащими углами 14"/>
            <p:cNvSpPr/>
            <p:nvPr/>
          </p:nvSpPr>
          <p:spPr>
            <a:xfrm>
              <a:off x="451411" y="2305569"/>
              <a:ext cx="3296152" cy="2625246"/>
            </a:xfrm>
            <a:prstGeom prst="snip2DiagRect">
              <a:avLst>
                <a:gd name="adj1" fmla="val 0"/>
                <a:gd name="adj2" fmla="val 13406"/>
              </a:avLst>
            </a:prstGeom>
            <a:solidFill>
              <a:srgbClr val="DCEEF4"/>
            </a:solidFill>
            <a:ln w="76200">
              <a:solidFill>
                <a:schemeClr val="accent3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>
                <a:solidFill>
                  <a:srgbClr val="002060"/>
                </a:solidFill>
              </a:endParaRP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645802" y="3694702"/>
              <a:ext cx="3051211" cy="17026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ru-RU" altLang="ru-RU" dirty="0"/>
                <a:t>Объясняет возникновение, происхождение, становление развивающейся системы с учетом законов процесса развития живой природы (филогенеза) и индивидуального организма (онтогенеза)</a:t>
              </a: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536943" y="2447844"/>
              <a:ext cx="3554050" cy="102674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3300" b="1" dirty="0" smtClean="0">
                  <a:solidFill>
                    <a:srgbClr val="44546A">
                      <a:lumMod val="60000"/>
                      <a:lumOff val="40000"/>
                    </a:srgbClr>
                  </a:solidFill>
                </a:rPr>
                <a:t>Системно-</a:t>
              </a:r>
            </a:p>
            <a:p>
              <a:r>
                <a:rPr lang="ru-RU" sz="3300" b="1" dirty="0" smtClean="0">
                  <a:solidFill>
                    <a:srgbClr val="44546A">
                      <a:lumMod val="60000"/>
                      <a:lumOff val="40000"/>
                    </a:srgbClr>
                  </a:solidFill>
                </a:rPr>
                <a:t>генетический</a:t>
              </a:r>
              <a:endParaRPr lang="ru-RU" sz="3300" dirty="0">
                <a:solidFill>
                  <a:srgbClr val="44546A">
                    <a:lumMod val="60000"/>
                    <a:lumOff val="40000"/>
                  </a:srgbClr>
                </a:solidFill>
              </a:endParaRPr>
            </a:p>
          </p:txBody>
        </p:sp>
      </p:grpSp>
      <p:sp>
        <p:nvSpPr>
          <p:cNvPr id="18" name="Прямоугольник 17"/>
          <p:cNvSpPr/>
          <p:nvPr/>
        </p:nvSpPr>
        <p:spPr>
          <a:xfrm>
            <a:off x="3277456" y="1954631"/>
            <a:ext cx="5180387" cy="2088264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90000"/>
              </a:lnSpc>
            </a:pPr>
            <a:r>
              <a:rPr lang="ru-RU" altLang="ru-RU" sz="1600" dirty="0"/>
              <a:t>Обосновывает представления об иерархическом положении исследуемого (формируемого) свойства с учетом его </a:t>
            </a:r>
            <a:r>
              <a:rPr lang="ru-RU" altLang="ru-RU" sz="1600" dirty="0" err="1"/>
              <a:t>фило</a:t>
            </a:r>
            <a:r>
              <a:rPr lang="ru-RU" altLang="ru-RU" sz="1600" dirty="0"/>
              <a:t>- и онтогенеза. </a:t>
            </a:r>
          </a:p>
          <a:p>
            <a:pPr>
              <a:lnSpc>
                <a:spcPct val="90000"/>
              </a:lnSpc>
            </a:pPr>
            <a:endParaRPr lang="ru-RU" altLang="ru-RU" sz="1600" dirty="0" smtClean="0"/>
          </a:p>
          <a:p>
            <a:pPr>
              <a:lnSpc>
                <a:spcPct val="90000"/>
              </a:lnSpc>
            </a:pPr>
            <a:r>
              <a:rPr lang="ru-RU" altLang="ru-RU" sz="1600" dirty="0" smtClean="0"/>
              <a:t>Способствует </a:t>
            </a:r>
            <a:r>
              <a:rPr lang="ru-RU" altLang="ru-RU" sz="1600" dirty="0"/>
              <a:t>пониманию особенностей развития исследуемого качества. В частности – пониманию темпов развития и частоты распространения качества в популяции людей. </a:t>
            </a:r>
          </a:p>
          <a:p>
            <a:pPr marL="214313" indent="-214313">
              <a:buFont typeface="Arial" pitchFamily="34" charset="0"/>
              <a:buChar char="•"/>
            </a:pPr>
            <a:endParaRPr lang="ru-RU" sz="1600" dirty="0">
              <a:solidFill>
                <a:prstClr val="black"/>
              </a:solidFill>
            </a:endParaRPr>
          </a:p>
        </p:txBody>
      </p:sp>
      <p:sp>
        <p:nvSpPr>
          <p:cNvPr id="20" name="Прямоугольник с двумя вырезанными противолежащими углами 19"/>
          <p:cNvSpPr/>
          <p:nvPr/>
        </p:nvSpPr>
        <p:spPr>
          <a:xfrm>
            <a:off x="3280991" y="1530324"/>
            <a:ext cx="1289817" cy="345143"/>
          </a:xfrm>
          <a:prstGeom prst="snip2DiagRect">
            <a:avLst/>
          </a:prstGeom>
          <a:solidFill>
            <a:schemeClr val="bg1">
              <a:lumMod val="95000"/>
            </a:schemeClr>
          </a:solidFill>
          <a:ln w="762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r>
              <a:rPr lang="ru-RU" b="1" dirty="0" smtClean="0">
                <a:solidFill>
                  <a:srgbClr val="002060"/>
                </a:solidFill>
                <a:cs typeface="Arial" pitchFamily="34" charset="0"/>
              </a:rPr>
              <a:t>Задачи</a:t>
            </a:r>
            <a:endParaRPr lang="ru-RU" sz="1200" b="1" dirty="0">
              <a:solidFill>
                <a:srgbClr val="44546A">
                  <a:lumMod val="60000"/>
                  <a:lumOff val="40000"/>
                </a:srgb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6655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0" y="118444"/>
            <a:ext cx="9144001" cy="5145088"/>
            <a:chOff x="-1" y="0"/>
            <a:chExt cx="9144001" cy="5145088"/>
          </a:xfrm>
        </p:grpSpPr>
        <p:pic>
          <p:nvPicPr>
            <p:cNvPr id="3074" name="Picture 2" descr="D:\Дизайн ЦСА\ф.с. А.О\ОБЛАКО\7. Шаблон презентации\фон\фон 2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0"/>
              <a:ext cx="9144001" cy="51450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" name="Группа 2"/>
            <p:cNvGrpSpPr/>
            <p:nvPr/>
          </p:nvGrpSpPr>
          <p:grpSpPr>
            <a:xfrm>
              <a:off x="0" y="4636014"/>
              <a:ext cx="9144000" cy="424272"/>
              <a:chOff x="0" y="4636014"/>
              <a:chExt cx="9144000" cy="424272"/>
            </a:xfrm>
          </p:grpSpPr>
          <p:pic>
            <p:nvPicPr>
              <p:cNvPr id="8" name="Picture 5" descr="D:\Дизайн ЦСА\ф.с. А.О\ОБЛАКО\2. Город\Город 1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4636015"/>
                <a:ext cx="4571999" cy="42427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" name="Picture 5" descr="D:\Дизайн ЦСА\ф.с. А.О\ОБЛАКО\2. Город\Город 1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72001" y="4636014"/>
                <a:ext cx="4571999" cy="42427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pic>
        <p:nvPicPr>
          <p:cNvPr id="9" name="Picture 2" descr="D:\Дизайн ЦСА\ф.с. А.О\ОБЛАКО\1. Основной логотип\Логотип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7947" y="331758"/>
            <a:ext cx="1533835" cy="29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69111" y="235377"/>
            <a:ext cx="3312573" cy="346249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ru-RU" sz="1800" b="1" dirty="0">
                <a:solidFill>
                  <a:srgbClr val="002060"/>
                </a:solidFill>
                <a:ea typeface="Calibri"/>
              </a:rPr>
              <a:t>Закономерность </a:t>
            </a:r>
            <a:r>
              <a:rPr lang="ru-RU" sz="1800" b="1" dirty="0" err="1">
                <a:solidFill>
                  <a:srgbClr val="002060"/>
                </a:solidFill>
                <a:ea typeface="Calibri"/>
              </a:rPr>
              <a:t>системогенеза</a:t>
            </a:r>
            <a:endParaRPr lang="ru-RU" sz="1800" b="1" dirty="0">
              <a:solidFill>
                <a:srgbClr val="002060"/>
              </a:solidFill>
              <a:ea typeface="Calibri"/>
            </a:endParaRPr>
          </a:p>
        </p:txBody>
      </p:sp>
      <p:pic>
        <p:nvPicPr>
          <p:cNvPr id="11" name="Picture 6" descr="D:\Дизайн\презентации\На конкурсы\Национальная премия в области брендинга\доп\волна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710735"/>
            <a:ext cx="805417" cy="143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13708" y="1071340"/>
            <a:ext cx="7715892" cy="30839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altLang="ru-RU" sz="1800" dirty="0"/>
              <a:t>Свойства структуры человека как в филогенезе, так и в онтогенезе формируются  в направлении снизу – вверх, от соматического уровня – к социальному </a:t>
            </a:r>
          </a:p>
          <a:p>
            <a:pPr>
              <a:lnSpc>
                <a:spcPct val="90000"/>
              </a:lnSpc>
            </a:pPr>
            <a:r>
              <a:rPr lang="ru-RU" altLang="ru-RU" sz="1800" dirty="0"/>
              <a:t>Любой вышестоящий по иерархии уровень формируется на основе нижестоящих Этот процесс напоминает строительство многоэтажного дома, где может быть построено, например, три этажа без четвертого. Однако четвертый этаж без третьего, второго и первого построен быть не может. </a:t>
            </a:r>
          </a:p>
          <a:p>
            <a:pPr>
              <a:lnSpc>
                <a:spcPct val="90000"/>
              </a:lnSpc>
            </a:pPr>
            <a:r>
              <a:rPr lang="ru-RU" altLang="ru-RU" sz="1800" dirty="0"/>
              <a:t>Это значит, что формирование, например, социально-психологических свойств закономерно основано на соответствующем развитии психологических свойств личности. Развитие же последних, в свою очередь, зависит от </a:t>
            </a:r>
            <a:r>
              <a:rPr lang="ru-RU" altLang="ru-RU" sz="1800" dirty="0" err="1"/>
              <a:t>сформированности</a:t>
            </a:r>
            <a:r>
              <a:rPr lang="ru-RU" altLang="ru-RU" sz="1800" dirty="0"/>
              <a:t> свойств, находящихся на нижележащих иерархических уровнях и т.д.</a:t>
            </a:r>
          </a:p>
        </p:txBody>
      </p:sp>
    </p:spTree>
    <p:extLst>
      <p:ext uri="{BB962C8B-B14F-4D97-AF65-F5344CB8AC3E}">
        <p14:creationId xmlns:p14="http://schemas.microsoft.com/office/powerpoint/2010/main" val="1425788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0" y="118444"/>
            <a:ext cx="9144001" cy="5145088"/>
            <a:chOff x="-1" y="0"/>
            <a:chExt cx="9144001" cy="5145088"/>
          </a:xfrm>
        </p:grpSpPr>
        <p:pic>
          <p:nvPicPr>
            <p:cNvPr id="3074" name="Picture 2" descr="D:\Дизайн ЦСА\ф.с. А.О\ОБЛАКО\7. Шаблон презентации\фон\фон 2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0"/>
              <a:ext cx="9144001" cy="51450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" name="Группа 2"/>
            <p:cNvGrpSpPr/>
            <p:nvPr/>
          </p:nvGrpSpPr>
          <p:grpSpPr>
            <a:xfrm>
              <a:off x="0" y="4636014"/>
              <a:ext cx="9144000" cy="424272"/>
              <a:chOff x="0" y="4636014"/>
              <a:chExt cx="9144000" cy="424272"/>
            </a:xfrm>
          </p:grpSpPr>
          <p:pic>
            <p:nvPicPr>
              <p:cNvPr id="8" name="Picture 5" descr="D:\Дизайн ЦСА\ф.с. А.О\ОБЛАКО\2. Город\Город 1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4636015"/>
                <a:ext cx="4571999" cy="42427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" name="Picture 5" descr="D:\Дизайн ЦСА\ф.с. А.О\ОБЛАКО\2. Город\Город 1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72001" y="4636014"/>
                <a:ext cx="4571999" cy="42427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pic>
        <p:nvPicPr>
          <p:cNvPr id="9" name="Picture 2" descr="D:\Дизайн ЦСА\ф.с. А.О\ОБЛАКО\1. Основной логотип\Логотип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7947" y="331758"/>
            <a:ext cx="1533835" cy="29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69111" y="235377"/>
            <a:ext cx="2869760" cy="346249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ru-RU" sz="1800" b="1" dirty="0" smtClean="0">
                <a:solidFill>
                  <a:srgbClr val="002060"/>
                </a:solidFill>
                <a:ea typeface="Calibri"/>
              </a:rPr>
              <a:t>Закономерность </a:t>
            </a:r>
            <a:r>
              <a:rPr lang="ru-RU" sz="1800" b="1" dirty="0">
                <a:solidFill>
                  <a:srgbClr val="002060"/>
                </a:solidFill>
                <a:ea typeface="Calibri"/>
              </a:rPr>
              <a:t>иерархии </a:t>
            </a:r>
          </a:p>
        </p:txBody>
      </p:sp>
      <p:pic>
        <p:nvPicPr>
          <p:cNvPr id="11" name="Picture 6" descr="D:\Дизайн\презентации\На конкурсы\Национальная премия в области брендинга\доп\волна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710735"/>
            <a:ext cx="805417" cy="143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13708" y="1071340"/>
            <a:ext cx="7715892" cy="349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altLang="ru-RU" sz="1800" dirty="0"/>
              <a:t>Система «А» занимает более высокое иерархическое положение по отношению к системе «Б» при наличии одного или нескольких следующих условий:</a:t>
            </a:r>
          </a:p>
          <a:p>
            <a:pPr>
              <a:lnSpc>
                <a:spcPct val="90000"/>
              </a:lnSpc>
            </a:pPr>
            <a:r>
              <a:rPr lang="ru-RU" altLang="ru-RU" sz="1600" dirty="0"/>
              <a:t>Система «А» непосредственно или опосредовано сформирована на основе и позже системы «Б».</a:t>
            </a:r>
          </a:p>
          <a:p>
            <a:pPr>
              <a:lnSpc>
                <a:spcPct val="90000"/>
              </a:lnSpc>
            </a:pPr>
            <a:r>
              <a:rPr lang="ru-RU" altLang="ru-RU" sz="1600" dirty="0"/>
              <a:t>Система «А» включает в себя систему «Б» в качестве подсистемы (компонента).</a:t>
            </a:r>
          </a:p>
          <a:p>
            <a:pPr>
              <a:lnSpc>
                <a:spcPct val="90000"/>
              </a:lnSpc>
            </a:pPr>
            <a:r>
              <a:rPr lang="ru-RU" altLang="ru-RU" sz="1600" dirty="0"/>
              <a:t>Система «А» изменяется медленнее, чем система «Б», но в большем диапазоне. </a:t>
            </a:r>
          </a:p>
          <a:p>
            <a:pPr>
              <a:lnSpc>
                <a:spcPct val="90000"/>
              </a:lnSpc>
            </a:pPr>
            <a:r>
              <a:rPr lang="ru-RU" altLang="ru-RU" sz="1600" dirty="0"/>
              <a:t>При наличии общей внешней цели система «А» более чем система «Б» способствует ее достижению.</a:t>
            </a:r>
          </a:p>
          <a:p>
            <a:pPr>
              <a:lnSpc>
                <a:spcPct val="90000"/>
              </a:lnSpc>
            </a:pPr>
            <a:r>
              <a:rPr lang="ru-RU" altLang="ru-RU" sz="1600" dirty="0"/>
              <a:t>На континууме «биологическое – социальное» система «А» находится ближе к социальному, а система «Б» - к биологическому.</a:t>
            </a:r>
          </a:p>
          <a:p>
            <a:pPr>
              <a:lnSpc>
                <a:spcPct val="90000"/>
              </a:lnSpc>
            </a:pPr>
            <a:r>
              <a:rPr lang="ru-RU" altLang="ru-RU" sz="1600" dirty="0"/>
              <a:t>На континууме «репродуктивное – продуктивное» система «А» находится ближе к продуктивному, а система «Б» - к репродуктивному.</a:t>
            </a:r>
          </a:p>
          <a:p>
            <a:pPr>
              <a:lnSpc>
                <a:spcPct val="90000"/>
              </a:lnSpc>
            </a:pPr>
            <a:r>
              <a:rPr lang="ru-RU" altLang="ru-RU" sz="1600" dirty="0"/>
              <a:t>На континууме «простое – сложное» система «А» находится ближе к сложному, а система «Б» - к простому.</a:t>
            </a:r>
          </a:p>
        </p:txBody>
      </p:sp>
    </p:spTree>
    <p:extLst>
      <p:ext uri="{BB962C8B-B14F-4D97-AF65-F5344CB8AC3E}">
        <p14:creationId xmlns:p14="http://schemas.microsoft.com/office/powerpoint/2010/main" val="2376943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0" y="118444"/>
            <a:ext cx="9144001" cy="5145088"/>
            <a:chOff x="-1" y="0"/>
            <a:chExt cx="9144001" cy="5145088"/>
          </a:xfrm>
        </p:grpSpPr>
        <p:pic>
          <p:nvPicPr>
            <p:cNvPr id="3074" name="Picture 2" descr="D:\Дизайн ЦСА\ф.с. А.О\ОБЛАКО\7. Шаблон презентации\фон\фон 2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0"/>
              <a:ext cx="9144001" cy="51450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" name="Группа 2"/>
            <p:cNvGrpSpPr/>
            <p:nvPr/>
          </p:nvGrpSpPr>
          <p:grpSpPr>
            <a:xfrm>
              <a:off x="0" y="4636014"/>
              <a:ext cx="9144000" cy="424272"/>
              <a:chOff x="0" y="4636014"/>
              <a:chExt cx="9144000" cy="424272"/>
            </a:xfrm>
          </p:grpSpPr>
          <p:pic>
            <p:nvPicPr>
              <p:cNvPr id="8" name="Picture 5" descr="D:\Дизайн ЦСА\ф.с. А.О\ОБЛАКО\2. Город\Город 1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4636015"/>
                <a:ext cx="4571999" cy="42427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" name="Picture 5" descr="D:\Дизайн ЦСА\ф.с. А.О\ОБЛАКО\2. Город\Город 1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72001" y="4636014"/>
                <a:ext cx="4571999" cy="42427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pic>
        <p:nvPicPr>
          <p:cNvPr id="9" name="Picture 2" descr="D:\Дизайн ЦСА\ф.с. А.О\ОБЛАКО\1. Основной логотип\Логотип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7947" y="331758"/>
            <a:ext cx="1533835" cy="29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69111" y="235377"/>
            <a:ext cx="3260060" cy="346249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ru-RU" sz="1800" b="1" dirty="0">
                <a:solidFill>
                  <a:srgbClr val="002060"/>
                </a:solidFill>
                <a:ea typeface="Calibri"/>
              </a:rPr>
              <a:t>Закономерность </a:t>
            </a:r>
            <a:r>
              <a:rPr lang="ru-RU" sz="1800" b="1" dirty="0" smtClean="0">
                <a:solidFill>
                  <a:srgbClr val="002060"/>
                </a:solidFill>
                <a:ea typeface="Calibri"/>
              </a:rPr>
              <a:t>взаимосвязей</a:t>
            </a:r>
            <a:endParaRPr lang="ru-RU" sz="1800" b="1" dirty="0">
              <a:solidFill>
                <a:srgbClr val="002060"/>
              </a:solidFill>
              <a:ea typeface="Calibri"/>
            </a:endParaRPr>
          </a:p>
        </p:txBody>
      </p:sp>
      <p:pic>
        <p:nvPicPr>
          <p:cNvPr id="11" name="Picture 6" descr="D:\Дизайн\презентации\На конкурсы\Национальная премия в области брендинга\доп\волна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710735"/>
            <a:ext cx="805417" cy="143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13708" y="1071340"/>
            <a:ext cx="7715892" cy="2751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altLang="ru-RU" sz="2400" dirty="0"/>
              <a:t>Непосредственный характер носят взаимосвязи между свойствами, находящимися на одном и том же иерархическом уровне. </a:t>
            </a:r>
          </a:p>
          <a:p>
            <a:pPr>
              <a:lnSpc>
                <a:spcPct val="90000"/>
              </a:lnSpc>
            </a:pPr>
            <a:r>
              <a:rPr lang="ru-RU" altLang="ru-RU" sz="2400" dirty="0"/>
              <a:t>Взаимосвязи между свойствами разных иерархических уровней носят опосредованный характер. </a:t>
            </a:r>
          </a:p>
          <a:p>
            <a:pPr>
              <a:lnSpc>
                <a:spcPct val="90000"/>
              </a:lnSpc>
            </a:pPr>
            <a:r>
              <a:rPr lang="ru-RU" altLang="ru-RU" sz="2400" dirty="0"/>
              <a:t>Опосредованность тем больше, чем дальше друг от друга отстоят иерархические уровни, на которых находятся рассматриваемые свойства.</a:t>
            </a:r>
          </a:p>
        </p:txBody>
      </p:sp>
    </p:spTree>
    <p:extLst>
      <p:ext uri="{BB962C8B-B14F-4D97-AF65-F5344CB8AC3E}">
        <p14:creationId xmlns:p14="http://schemas.microsoft.com/office/powerpoint/2010/main" val="2738033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0" y="118444"/>
            <a:ext cx="9144001" cy="5145088"/>
            <a:chOff x="-1" y="0"/>
            <a:chExt cx="9144001" cy="5145088"/>
          </a:xfrm>
        </p:grpSpPr>
        <p:pic>
          <p:nvPicPr>
            <p:cNvPr id="3074" name="Picture 2" descr="D:\Дизайн ЦСА\ф.с. А.О\ОБЛАКО\7. Шаблон презентации\фон\фон 2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0"/>
              <a:ext cx="9144001" cy="51450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" name="Группа 2"/>
            <p:cNvGrpSpPr/>
            <p:nvPr/>
          </p:nvGrpSpPr>
          <p:grpSpPr>
            <a:xfrm>
              <a:off x="0" y="4636014"/>
              <a:ext cx="9144000" cy="424272"/>
              <a:chOff x="0" y="4636014"/>
              <a:chExt cx="9144000" cy="424272"/>
            </a:xfrm>
          </p:grpSpPr>
          <p:pic>
            <p:nvPicPr>
              <p:cNvPr id="8" name="Picture 5" descr="D:\Дизайн ЦСА\ф.с. А.О\ОБЛАКО\2. Город\Город 1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4636015"/>
                <a:ext cx="4571999" cy="42427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" name="Picture 5" descr="D:\Дизайн ЦСА\ф.с. А.О\ОБЛАКО\2. Город\Город 1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72001" y="4636014"/>
                <a:ext cx="4571999" cy="42427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pic>
        <p:nvPicPr>
          <p:cNvPr id="9" name="Picture 2" descr="D:\Дизайн ЦСА\ф.с. А.О\ОБЛАКО\1. Основной логотип\Логотип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7947" y="331758"/>
            <a:ext cx="1533835" cy="29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69111" y="235377"/>
            <a:ext cx="3260060" cy="346249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ru-RU" sz="1800" b="1" dirty="0">
                <a:solidFill>
                  <a:srgbClr val="002060"/>
                </a:solidFill>
                <a:ea typeface="Calibri"/>
              </a:rPr>
              <a:t>Закономерность </a:t>
            </a:r>
            <a:r>
              <a:rPr lang="ru-RU" sz="1800" b="1" dirty="0" smtClean="0">
                <a:solidFill>
                  <a:srgbClr val="002060"/>
                </a:solidFill>
                <a:ea typeface="Calibri"/>
              </a:rPr>
              <a:t>взаимосвязей</a:t>
            </a:r>
            <a:endParaRPr lang="ru-RU" sz="1800" b="1" dirty="0">
              <a:solidFill>
                <a:srgbClr val="002060"/>
              </a:solidFill>
              <a:ea typeface="Calibri"/>
            </a:endParaRPr>
          </a:p>
        </p:txBody>
      </p:sp>
      <p:pic>
        <p:nvPicPr>
          <p:cNvPr id="11" name="Picture 6" descr="D:\Дизайн\презентации\На конкурсы\Национальная премия в области брендинга\доп\волна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710735"/>
            <a:ext cx="805417" cy="143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13708" y="1071340"/>
            <a:ext cx="7715892" cy="374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altLang="ru-RU" sz="2400" dirty="0"/>
              <a:t>Высота иерархического положения того или иного свойства прямо пропорциональна величине диапазона изменений данного свойства и обратно пропорциональна быстроте этих изменений. </a:t>
            </a:r>
          </a:p>
          <a:p>
            <a:pPr algn="just">
              <a:lnSpc>
                <a:spcPct val="90000"/>
              </a:lnSpc>
            </a:pPr>
            <a:r>
              <a:rPr lang="ru-RU" altLang="ru-RU" sz="2400" dirty="0"/>
              <a:t>Например, психические процессы изменяются медленнее психических состояний, но быстрее психологических свойств личности. При этом диапазон изменения психических процессов больше диапазона изменений психических состояний, но меньше диапазона изменений психологических свойств личности. </a:t>
            </a:r>
          </a:p>
        </p:txBody>
      </p:sp>
    </p:spTree>
    <p:extLst>
      <p:ext uri="{BB962C8B-B14F-4D97-AF65-F5344CB8AC3E}">
        <p14:creationId xmlns:p14="http://schemas.microsoft.com/office/powerpoint/2010/main" val="2896247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1714500" y="195262"/>
            <a:ext cx="5772150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257300" indent="-3429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714500" indent="-3429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171700" indent="-3429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ru-RU" altLang="ru-RU" sz="2100" b="1" u="sng">
                <a:solidFill>
                  <a:schemeClr val="tx2"/>
                </a:solidFill>
                <a:latin typeface="Times New Roman" panose="02020603050405020304" pitchFamily="18" charset="0"/>
              </a:rPr>
              <a:t>Иерархическая структура человека</a:t>
            </a:r>
          </a:p>
        </p:txBody>
      </p:sp>
      <p:sp>
        <p:nvSpPr>
          <p:cNvPr id="132099" name="Rectangle 3"/>
          <p:cNvSpPr>
            <a:spLocks noChangeArrowheads="1"/>
          </p:cNvSpPr>
          <p:nvPr/>
        </p:nvSpPr>
        <p:spPr bwMode="auto">
          <a:xfrm>
            <a:off x="1818085" y="1762125"/>
            <a:ext cx="5486400" cy="334566"/>
          </a:xfrm>
          <a:prstGeom prst="rect">
            <a:avLst/>
          </a:prstGeom>
          <a:solidFill>
            <a:srgbClr val="9FAC7C"/>
          </a:solidFill>
          <a:ln w="9525">
            <a:solidFill>
              <a:srgbClr val="FFE4AF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kumimoji="1" lang="ru-RU" altLang="ru-RU" sz="1800" dirty="0" smtClean="0">
                <a:solidFill>
                  <a:srgbClr val="211969"/>
                </a:solidFill>
                <a:latin typeface="Times New Roman" panose="02020603050405020304" pitchFamily="18" charset="0"/>
              </a:rPr>
              <a:t>Социально-психологические </a:t>
            </a:r>
            <a:r>
              <a:rPr kumimoji="1" lang="ru-RU" altLang="ru-RU" sz="1800" dirty="0">
                <a:solidFill>
                  <a:srgbClr val="211969"/>
                </a:solidFill>
                <a:latin typeface="Times New Roman" panose="02020603050405020304" pitchFamily="18" charset="0"/>
              </a:rPr>
              <a:t>свойства</a:t>
            </a:r>
          </a:p>
        </p:txBody>
      </p:sp>
      <p:sp>
        <p:nvSpPr>
          <p:cNvPr id="132100" name="Rectangle 4"/>
          <p:cNvSpPr>
            <a:spLocks noChangeArrowheads="1"/>
          </p:cNvSpPr>
          <p:nvPr/>
        </p:nvSpPr>
        <p:spPr bwMode="auto">
          <a:xfrm>
            <a:off x="2033588" y="2139554"/>
            <a:ext cx="5029200" cy="419100"/>
          </a:xfrm>
          <a:prstGeom prst="rect">
            <a:avLst/>
          </a:prstGeom>
          <a:solidFill>
            <a:srgbClr val="9FAC7C"/>
          </a:solidFill>
          <a:ln w="9525">
            <a:solidFill>
              <a:srgbClr val="FFE4AF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kumimoji="1" lang="ru-RU" altLang="ru-RU" sz="1800" dirty="0" smtClean="0">
                <a:solidFill>
                  <a:srgbClr val="211969"/>
                </a:solidFill>
                <a:latin typeface="Times New Roman" panose="02020603050405020304" pitchFamily="18" charset="0"/>
              </a:rPr>
              <a:t>Психологические </a:t>
            </a:r>
            <a:r>
              <a:rPr kumimoji="1" lang="ru-RU" altLang="ru-RU" sz="1800" dirty="0">
                <a:solidFill>
                  <a:srgbClr val="211969"/>
                </a:solidFill>
                <a:latin typeface="Times New Roman" panose="02020603050405020304" pitchFamily="18" charset="0"/>
              </a:rPr>
              <a:t>свойства личности</a:t>
            </a:r>
          </a:p>
        </p:txBody>
      </p:sp>
      <p:sp>
        <p:nvSpPr>
          <p:cNvPr id="132101" name="Rectangle 5"/>
          <p:cNvSpPr>
            <a:spLocks noChangeArrowheads="1"/>
          </p:cNvSpPr>
          <p:nvPr/>
        </p:nvSpPr>
        <p:spPr bwMode="auto">
          <a:xfrm>
            <a:off x="2357438" y="2571750"/>
            <a:ext cx="4514850" cy="540544"/>
          </a:xfrm>
          <a:prstGeom prst="rect">
            <a:avLst/>
          </a:prstGeom>
          <a:solidFill>
            <a:srgbClr val="9FAC7C"/>
          </a:solidFill>
          <a:ln w="9525">
            <a:solidFill>
              <a:srgbClr val="FFE4AF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kumimoji="1" lang="ru-RU" altLang="ru-RU" sz="1800">
                <a:solidFill>
                  <a:srgbClr val="211969"/>
                </a:solidFill>
                <a:latin typeface="Times New Roman" panose="02020603050405020304" pitchFamily="18" charset="0"/>
              </a:rPr>
              <a:t>Психические процессы</a:t>
            </a:r>
          </a:p>
          <a:p>
            <a:pPr algn="ctr" eaLnBrk="1" hangingPunct="1"/>
            <a:endParaRPr kumimoji="1" lang="ru-RU" altLang="ru-RU" sz="1800">
              <a:solidFill>
                <a:srgbClr val="211969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2102" name="Rectangle 6"/>
          <p:cNvSpPr>
            <a:spLocks noChangeArrowheads="1"/>
          </p:cNvSpPr>
          <p:nvPr/>
        </p:nvSpPr>
        <p:spPr bwMode="auto">
          <a:xfrm>
            <a:off x="2571750" y="3165873"/>
            <a:ext cx="4057650" cy="377428"/>
          </a:xfrm>
          <a:prstGeom prst="rect">
            <a:avLst/>
          </a:prstGeom>
          <a:solidFill>
            <a:srgbClr val="9FAC7C"/>
          </a:solidFill>
          <a:ln w="9525">
            <a:solidFill>
              <a:srgbClr val="FFE4AF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kumimoji="1" lang="ru-RU" altLang="ru-RU" sz="1800">
                <a:solidFill>
                  <a:srgbClr val="211969"/>
                </a:solidFill>
                <a:latin typeface="Times New Roman" panose="02020603050405020304" pitchFamily="18" charset="0"/>
              </a:rPr>
              <a:t>Психические состояния</a:t>
            </a:r>
          </a:p>
        </p:txBody>
      </p:sp>
      <p:sp>
        <p:nvSpPr>
          <p:cNvPr id="132103" name="Rectangle 7"/>
          <p:cNvSpPr>
            <a:spLocks noChangeArrowheads="1"/>
          </p:cNvSpPr>
          <p:nvPr/>
        </p:nvSpPr>
        <p:spPr bwMode="auto">
          <a:xfrm>
            <a:off x="2686050" y="3598069"/>
            <a:ext cx="3771900" cy="432197"/>
          </a:xfrm>
          <a:prstGeom prst="rect">
            <a:avLst/>
          </a:prstGeom>
          <a:solidFill>
            <a:srgbClr val="9FAC7C"/>
          </a:solidFill>
          <a:ln w="9525">
            <a:solidFill>
              <a:srgbClr val="FFE4AF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kumimoji="1" lang="ru-RU" altLang="ru-RU" sz="1800">
                <a:solidFill>
                  <a:srgbClr val="211969"/>
                </a:solidFill>
                <a:latin typeface="Times New Roman" panose="02020603050405020304" pitchFamily="18" charset="0"/>
              </a:rPr>
              <a:t>Психофизиологические свойства</a:t>
            </a:r>
          </a:p>
        </p:txBody>
      </p:sp>
      <p:sp>
        <p:nvSpPr>
          <p:cNvPr id="132104" name="Rectangle 8"/>
          <p:cNvSpPr>
            <a:spLocks noChangeArrowheads="1"/>
          </p:cNvSpPr>
          <p:nvPr/>
        </p:nvSpPr>
        <p:spPr bwMode="auto">
          <a:xfrm>
            <a:off x="2971800" y="4083844"/>
            <a:ext cx="3200400" cy="488156"/>
          </a:xfrm>
          <a:prstGeom prst="rect">
            <a:avLst/>
          </a:prstGeom>
          <a:solidFill>
            <a:schemeClr val="accent1"/>
          </a:solidFill>
          <a:ln w="9525">
            <a:solidFill>
              <a:srgbClr val="FFE4AF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kumimoji="1" lang="ru-RU" altLang="ru-RU" sz="1800">
                <a:solidFill>
                  <a:srgbClr val="211969"/>
                </a:solidFill>
                <a:latin typeface="Times New Roman" panose="02020603050405020304" pitchFamily="18" charset="0"/>
              </a:rPr>
              <a:t>Соматические свойства</a:t>
            </a:r>
          </a:p>
        </p:txBody>
      </p:sp>
      <p:sp>
        <p:nvSpPr>
          <p:cNvPr id="18441" name="Text Box 10"/>
          <p:cNvSpPr txBox="1">
            <a:spLocks noChangeArrowheads="1"/>
          </p:cNvSpPr>
          <p:nvPr/>
        </p:nvSpPr>
        <p:spPr bwMode="auto">
          <a:xfrm>
            <a:off x="1763316" y="1437085"/>
            <a:ext cx="5616178" cy="36933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800">
                <a:latin typeface="Times New Roman" panose="02020603050405020304" pitchFamily="18" charset="0"/>
              </a:rPr>
              <a:t>Социальные свойства</a:t>
            </a:r>
          </a:p>
        </p:txBody>
      </p:sp>
    </p:spTree>
    <p:extLst>
      <p:ext uri="{BB962C8B-B14F-4D97-AF65-F5344CB8AC3E}">
        <p14:creationId xmlns:p14="http://schemas.microsoft.com/office/powerpoint/2010/main" val="2636255244"/>
      </p:ext>
    </p:extLst>
  </p:cSld>
  <p:clrMapOvr>
    <a:masterClrMapping/>
  </p:clrMapOvr>
  <p:transition spd="slow" advTm="300000">
    <p:blinds dir="vert"/>
    <p:sndAc>
      <p:stSnd>
        <p:snd r:embed="rId3" name="projcto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321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321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321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321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321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320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099" grpId="0" animBg="1" autoUpdateAnimBg="0"/>
      <p:bldP spid="132100" grpId="0" animBg="1" autoUpdateAnimBg="0"/>
      <p:bldP spid="132101" grpId="0" animBg="1" autoUpdateAnimBg="0"/>
      <p:bldP spid="132102" grpId="0" animBg="1" autoUpdateAnimBg="0"/>
      <p:bldP spid="132103" grpId="0" animBg="1" autoUpdateAnimBg="0"/>
      <p:bldP spid="132104" grpId="0" animBg="1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0" y="0"/>
            <a:ext cx="9144001" cy="5145088"/>
            <a:chOff x="0" y="0"/>
            <a:chExt cx="9144001" cy="5145088"/>
          </a:xfrm>
        </p:grpSpPr>
        <p:pic>
          <p:nvPicPr>
            <p:cNvPr id="3074" name="Picture 2" descr="D:\Дизайн ЦСА\ф.с. А.О\ОБЛАКО\7. Шаблон презентации\фон\фон 2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1" cy="51450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98" name="Picture 2" descr="D:\Дизайн ЦСА\ф.с. А.О\ОБЛАКО\2. Город\Город 2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  <a14:imgEffect>
                        <a14:brightnessContrast bright="100000" contrast="-5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017" r="7006"/>
            <a:stretch/>
          </p:blipFill>
          <p:spPr bwMode="auto">
            <a:xfrm>
              <a:off x="0" y="2855342"/>
              <a:ext cx="9144000" cy="22374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Прямоугольник 2"/>
          <p:cNvSpPr/>
          <p:nvPr/>
        </p:nvSpPr>
        <p:spPr>
          <a:xfrm>
            <a:off x="0" y="298846"/>
            <a:ext cx="5722269" cy="565557"/>
          </a:xfrm>
          <a:custGeom>
            <a:avLst/>
            <a:gdLst>
              <a:gd name="connsiteX0" fmla="*/ 0 w 4618722"/>
              <a:gd name="connsiteY0" fmla="*/ 0 h 347071"/>
              <a:gd name="connsiteX1" fmla="*/ 4618722 w 4618722"/>
              <a:gd name="connsiteY1" fmla="*/ 0 h 347071"/>
              <a:gd name="connsiteX2" fmla="*/ 4618722 w 4618722"/>
              <a:gd name="connsiteY2" fmla="*/ 347071 h 347071"/>
              <a:gd name="connsiteX3" fmla="*/ 0 w 4618722"/>
              <a:gd name="connsiteY3" fmla="*/ 347071 h 347071"/>
              <a:gd name="connsiteX4" fmla="*/ 0 w 4618722"/>
              <a:gd name="connsiteY4" fmla="*/ 0 h 347071"/>
              <a:gd name="connsiteX0" fmla="*/ 0 w 4618722"/>
              <a:gd name="connsiteY0" fmla="*/ 0 h 347071"/>
              <a:gd name="connsiteX1" fmla="*/ 4618722 w 4618722"/>
              <a:gd name="connsiteY1" fmla="*/ 0 h 347071"/>
              <a:gd name="connsiteX2" fmla="*/ 4184883 w 4618722"/>
              <a:gd name="connsiteY2" fmla="*/ 347071 h 347071"/>
              <a:gd name="connsiteX3" fmla="*/ 0 w 4618722"/>
              <a:gd name="connsiteY3" fmla="*/ 347071 h 347071"/>
              <a:gd name="connsiteX4" fmla="*/ 0 w 4618722"/>
              <a:gd name="connsiteY4" fmla="*/ 0 h 347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18722" h="347071">
                <a:moveTo>
                  <a:pt x="0" y="0"/>
                </a:moveTo>
                <a:lnTo>
                  <a:pt x="4618722" y="0"/>
                </a:lnTo>
                <a:lnTo>
                  <a:pt x="4184883" y="347071"/>
                </a:lnTo>
                <a:lnTo>
                  <a:pt x="0" y="34707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bg1">
                <a:lumMod val="85000"/>
              </a:schemeClr>
            </a:solidFill>
          </a:ln>
          <a:effectLst>
            <a:reflection blurRad="6350" stA="50000" endA="295" endPos="92000" dist="1016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2" descr="D:\Дизайн ЦСА\ф.с. А.О\ОБЛАКО\1. Основной логотип\Логотип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7947" y="331758"/>
            <a:ext cx="1533835" cy="29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69111" y="408501"/>
            <a:ext cx="3523657" cy="346249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ru-RU" sz="1800" b="1" dirty="0" smtClean="0">
                <a:solidFill>
                  <a:srgbClr val="002060"/>
                </a:solidFill>
                <a:ea typeface="Calibri"/>
              </a:rPr>
              <a:t>Системный подход к диагностике</a:t>
            </a:r>
            <a:endParaRPr lang="ru-RU" sz="1800" b="1" dirty="0">
              <a:solidFill>
                <a:srgbClr val="002060"/>
              </a:solidFill>
              <a:ea typeface="Calibri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8369" y="864403"/>
            <a:ext cx="7665056" cy="374878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69111" y="1079157"/>
            <a:ext cx="307538" cy="3797643"/>
          </a:xfrm>
          <a:prstGeom prst="rect">
            <a:avLst/>
          </a:prstGeom>
          <a:solidFill>
            <a:srgbClr val="230179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МКФ</a:t>
            </a:r>
            <a:endParaRPr lang="ru-RU" sz="2800" dirty="0">
              <a:solidFill>
                <a:schemeClr val="bg1"/>
              </a:solidFill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576649" y="2572544"/>
            <a:ext cx="111720" cy="0"/>
          </a:xfrm>
          <a:prstGeom prst="straightConnector1">
            <a:avLst/>
          </a:prstGeom>
          <a:ln>
            <a:solidFill>
              <a:srgbClr val="7030A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576649" y="3171568"/>
            <a:ext cx="313037" cy="0"/>
          </a:xfrm>
          <a:prstGeom prst="straightConnector1">
            <a:avLst/>
          </a:prstGeom>
          <a:ln>
            <a:solidFill>
              <a:srgbClr val="7030A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576649" y="3805881"/>
            <a:ext cx="444843" cy="0"/>
          </a:xfrm>
          <a:prstGeom prst="straightConnector1">
            <a:avLst/>
          </a:prstGeom>
          <a:ln>
            <a:solidFill>
              <a:srgbClr val="7030A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632509" y="4374292"/>
            <a:ext cx="463123" cy="0"/>
          </a:xfrm>
          <a:prstGeom prst="straightConnector1">
            <a:avLst/>
          </a:prstGeom>
          <a:ln>
            <a:solidFill>
              <a:srgbClr val="7030A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3730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120863" y="-39133"/>
            <a:ext cx="9144001" cy="5145088"/>
            <a:chOff x="0" y="0"/>
            <a:chExt cx="9144001" cy="5145088"/>
          </a:xfrm>
        </p:grpSpPr>
        <p:pic>
          <p:nvPicPr>
            <p:cNvPr id="3074" name="Picture 2" descr="D:\Дизайн ЦСА\ф.с. А.О\ОБЛАКО\7. Шаблон презентации\фон\фон 2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1" cy="51450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98" name="Picture 2" descr="D:\Дизайн ЦСА\ф.с. А.О\ОБЛАКО\2. Город\Город 2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  <a14:imgEffect>
                        <a14:brightnessContrast bright="100000" contrast="-5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017" r="7006"/>
            <a:stretch/>
          </p:blipFill>
          <p:spPr bwMode="auto">
            <a:xfrm>
              <a:off x="0" y="2855342"/>
              <a:ext cx="9144000" cy="22374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Прямоугольник 2"/>
          <p:cNvSpPr/>
          <p:nvPr/>
        </p:nvSpPr>
        <p:spPr>
          <a:xfrm>
            <a:off x="0" y="331758"/>
            <a:ext cx="6985728" cy="532645"/>
          </a:xfrm>
          <a:custGeom>
            <a:avLst/>
            <a:gdLst>
              <a:gd name="connsiteX0" fmla="*/ 0 w 4618722"/>
              <a:gd name="connsiteY0" fmla="*/ 0 h 347071"/>
              <a:gd name="connsiteX1" fmla="*/ 4618722 w 4618722"/>
              <a:gd name="connsiteY1" fmla="*/ 0 h 347071"/>
              <a:gd name="connsiteX2" fmla="*/ 4618722 w 4618722"/>
              <a:gd name="connsiteY2" fmla="*/ 347071 h 347071"/>
              <a:gd name="connsiteX3" fmla="*/ 0 w 4618722"/>
              <a:gd name="connsiteY3" fmla="*/ 347071 h 347071"/>
              <a:gd name="connsiteX4" fmla="*/ 0 w 4618722"/>
              <a:gd name="connsiteY4" fmla="*/ 0 h 347071"/>
              <a:gd name="connsiteX0" fmla="*/ 0 w 4618722"/>
              <a:gd name="connsiteY0" fmla="*/ 0 h 347071"/>
              <a:gd name="connsiteX1" fmla="*/ 4618722 w 4618722"/>
              <a:gd name="connsiteY1" fmla="*/ 0 h 347071"/>
              <a:gd name="connsiteX2" fmla="*/ 4184883 w 4618722"/>
              <a:gd name="connsiteY2" fmla="*/ 347071 h 347071"/>
              <a:gd name="connsiteX3" fmla="*/ 0 w 4618722"/>
              <a:gd name="connsiteY3" fmla="*/ 347071 h 347071"/>
              <a:gd name="connsiteX4" fmla="*/ 0 w 4618722"/>
              <a:gd name="connsiteY4" fmla="*/ 0 h 347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18722" h="347071">
                <a:moveTo>
                  <a:pt x="0" y="0"/>
                </a:moveTo>
                <a:lnTo>
                  <a:pt x="4618722" y="0"/>
                </a:lnTo>
                <a:lnTo>
                  <a:pt x="4184883" y="347071"/>
                </a:lnTo>
                <a:lnTo>
                  <a:pt x="0" y="34707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bg1">
                <a:lumMod val="85000"/>
              </a:schemeClr>
            </a:solidFill>
          </a:ln>
          <a:effectLst>
            <a:reflection blurRad="6350" stA="50000" endA="295" endPos="92000" dist="1016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2" descr="D:\Дизайн ЦСА\ф.с. А.О\ОБЛАКО\1. Основной логотип\Логотип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7947" y="331758"/>
            <a:ext cx="1533835" cy="29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69111" y="408501"/>
            <a:ext cx="6403228" cy="346249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ru-RU" sz="1800" b="1" dirty="0" smtClean="0">
                <a:solidFill>
                  <a:srgbClr val="002060"/>
                </a:solidFill>
                <a:ea typeface="Calibri"/>
              </a:rPr>
              <a:t>Системный подход к разработке и реализации программы РП</a:t>
            </a:r>
            <a:endParaRPr lang="ru-RU" sz="1800" b="1" dirty="0">
              <a:solidFill>
                <a:srgbClr val="002060"/>
              </a:solidFill>
              <a:ea typeface="Calibri"/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4572001" y="4677984"/>
            <a:ext cx="37804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4964207" y="4474386"/>
            <a:ext cx="3152375" cy="27699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Медико-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реадаптационное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воздействие</a:t>
            </a:r>
          </a:p>
        </p:txBody>
      </p:sp>
      <p:cxnSp>
        <p:nvCxnSpPr>
          <p:cNvPr id="13" name="Прямая со стрелкой 12"/>
          <p:cNvCxnSpPr>
            <a:endCxn id="14" idx="1"/>
          </p:cNvCxnSpPr>
          <p:nvPr/>
        </p:nvCxnSpPr>
        <p:spPr>
          <a:xfrm flipV="1">
            <a:off x="4692864" y="4209878"/>
            <a:ext cx="542534" cy="1333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5235398" y="4071378"/>
            <a:ext cx="2881184" cy="27699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Аппаратные методы, Бос-технологии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708670" y="3466738"/>
            <a:ext cx="2407912" cy="41549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050" dirty="0" err="1">
                <a:latin typeface="Times New Roman" pitchFamily="18" charset="0"/>
                <a:cs typeface="Times New Roman" pitchFamily="18" charset="0"/>
              </a:rPr>
              <a:t>Нейрокоррекция</a:t>
            </a:r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, Бос-технологии, </a:t>
            </a:r>
            <a:r>
              <a:rPr lang="ru-RU" sz="1050" dirty="0" err="1">
                <a:latin typeface="Times New Roman" pitchFamily="18" charset="0"/>
                <a:cs typeface="Times New Roman" pitchFamily="18" charset="0"/>
              </a:rPr>
              <a:t>Антистресс</a:t>
            </a:r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-терапия</a:t>
            </a:r>
          </a:p>
        </p:txBody>
      </p:sp>
      <p:cxnSp>
        <p:nvCxnSpPr>
          <p:cNvPr id="16" name="Прямая со стрелкой 15"/>
          <p:cNvCxnSpPr/>
          <p:nvPr/>
        </p:nvCxnSpPr>
        <p:spPr>
          <a:xfrm>
            <a:off x="4845264" y="3642607"/>
            <a:ext cx="831301" cy="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endCxn id="18" idx="1"/>
          </p:cNvCxnSpPr>
          <p:nvPr/>
        </p:nvCxnSpPr>
        <p:spPr>
          <a:xfrm flipV="1">
            <a:off x="5003432" y="3125307"/>
            <a:ext cx="501313" cy="12089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5504745" y="2836766"/>
            <a:ext cx="2611837" cy="57708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050" dirty="0"/>
              <a:t>Сенсорная интеграция, дефектологические и логопедические занятия</a:t>
            </a:r>
          </a:p>
        </p:txBody>
      </p:sp>
      <p:cxnSp>
        <p:nvCxnSpPr>
          <p:cNvPr id="19" name="Прямая со стрелкой 18"/>
          <p:cNvCxnSpPr/>
          <p:nvPr/>
        </p:nvCxnSpPr>
        <p:spPr>
          <a:xfrm flipV="1">
            <a:off x="4950043" y="2409700"/>
            <a:ext cx="496259" cy="1669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5071192" y="1968581"/>
            <a:ext cx="37511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5662166" y="2213493"/>
            <a:ext cx="2454417" cy="41549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050" dirty="0"/>
              <a:t> </a:t>
            </a:r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Психологическое консультирование, психологическая 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коррекция </a:t>
            </a:r>
            <a:endParaRPr lang="ru-RU" sz="105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546652" y="1828206"/>
            <a:ext cx="2569930" cy="25391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050" dirty="0" err="1">
                <a:latin typeface="Times New Roman" pitchFamily="18" charset="0"/>
                <a:cs typeface="Times New Roman" pitchFamily="18" charset="0"/>
              </a:rPr>
              <a:t>ЭкспериментариУм</a:t>
            </a:r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 для родителей</a:t>
            </a:r>
          </a:p>
        </p:txBody>
      </p:sp>
      <p:pic>
        <p:nvPicPr>
          <p:cNvPr id="23" name="Рисунок 1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00" t="33838" r="28174" b="19231"/>
          <a:stretch/>
        </p:blipFill>
        <p:spPr bwMode="auto">
          <a:xfrm>
            <a:off x="1171035" y="1208389"/>
            <a:ext cx="3647401" cy="3678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9141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5504745" y="2836766"/>
            <a:ext cx="2611837" cy="57708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050" dirty="0"/>
              <a:t>Сенсорная интеграция, дефектологические и логопедические занятия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9171" y="0"/>
            <a:ext cx="9215920" cy="5145088"/>
            <a:chOff x="0" y="4144"/>
            <a:chExt cx="9215920" cy="5145088"/>
          </a:xfrm>
        </p:grpSpPr>
        <p:grpSp>
          <p:nvGrpSpPr>
            <p:cNvPr id="2" name="Группа 1"/>
            <p:cNvGrpSpPr/>
            <p:nvPr/>
          </p:nvGrpSpPr>
          <p:grpSpPr>
            <a:xfrm>
              <a:off x="0" y="4144"/>
              <a:ext cx="9215920" cy="5145088"/>
              <a:chOff x="-1" y="37545"/>
              <a:chExt cx="9215920" cy="5145088"/>
            </a:xfrm>
          </p:grpSpPr>
          <p:pic>
            <p:nvPicPr>
              <p:cNvPr id="3074" name="Picture 2" descr="D:\Дизайн ЦСА\ф.с. А.О\ОБЛАКО\7. Шаблон презентации\фон\фон 2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" y="37545"/>
                <a:ext cx="9144001" cy="514508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098" name="Picture 2" descr="D:\Дизайн ЦСА\ф.с. А.О\ОБЛАКО\2. Город\Город 2.pn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clrChange>
                  <a:clrFrom>
                    <a:srgbClr val="000000">
                      <a:alpha val="0"/>
                    </a:srgbClr>
                  </a:clrFrom>
                  <a:clrTo>
                    <a:srgbClr val="000000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aturation sat="0"/>
                        </a14:imgEffect>
                        <a14:imgEffect>
                          <a14:brightnessContrast bright="100000" contrast="-59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017" r="7006"/>
              <a:stretch/>
            </p:blipFill>
            <p:spPr bwMode="auto">
              <a:xfrm>
                <a:off x="71919" y="2934590"/>
                <a:ext cx="9144000" cy="223747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2" name="Прямоугольник 11"/>
            <p:cNvSpPr/>
            <p:nvPr/>
          </p:nvSpPr>
          <p:spPr>
            <a:xfrm>
              <a:off x="6209592" y="4255610"/>
              <a:ext cx="2643553" cy="461665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just"/>
              <a:r>
                <a:rPr lang="ru-RU" sz="1200" dirty="0">
                  <a:latin typeface="Times New Roman" pitchFamily="18" charset="0"/>
                  <a:cs typeface="Times New Roman" pitchFamily="18" charset="0"/>
                </a:rPr>
                <a:t>Медико-</a:t>
              </a:r>
              <a:r>
                <a:rPr lang="ru-RU" sz="1200" dirty="0" err="1">
                  <a:latin typeface="Times New Roman" pitchFamily="18" charset="0"/>
                  <a:cs typeface="Times New Roman" pitchFamily="18" charset="0"/>
                </a:rPr>
                <a:t>реадаптационное</a:t>
              </a:r>
              <a:r>
                <a:rPr lang="ru-RU" sz="1200" dirty="0">
                  <a:latin typeface="Times New Roman" pitchFamily="18" charset="0"/>
                  <a:cs typeface="Times New Roman" pitchFamily="18" charset="0"/>
                </a:rPr>
                <a:t> воздействие</a:t>
              </a: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6211188" y="3635330"/>
              <a:ext cx="2593287" cy="461665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just"/>
              <a:r>
                <a:rPr lang="ru-RU" sz="1200" dirty="0">
                  <a:latin typeface="Times New Roman" pitchFamily="18" charset="0"/>
                  <a:cs typeface="Times New Roman" pitchFamily="18" charset="0"/>
                </a:rPr>
                <a:t>Аппаратные методы, Бос-технологии </a:t>
              </a: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6219671" y="2981479"/>
              <a:ext cx="2568836" cy="415498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ru-RU" sz="1050" dirty="0" err="1">
                  <a:latin typeface="Times New Roman" pitchFamily="18" charset="0"/>
                  <a:cs typeface="Times New Roman" pitchFamily="18" charset="0"/>
                </a:rPr>
                <a:t>Нейрокоррекция</a:t>
              </a:r>
              <a:r>
                <a:rPr lang="ru-RU" sz="1050" dirty="0">
                  <a:latin typeface="Times New Roman" pitchFamily="18" charset="0"/>
                  <a:cs typeface="Times New Roman" pitchFamily="18" charset="0"/>
                </a:rPr>
                <a:t>, Бос-технологии, </a:t>
              </a:r>
              <a:r>
                <a:rPr lang="ru-RU" sz="1050" dirty="0" err="1">
                  <a:latin typeface="Times New Roman" pitchFamily="18" charset="0"/>
                  <a:cs typeface="Times New Roman" pitchFamily="18" charset="0"/>
                </a:rPr>
                <a:t>Антистресс</a:t>
              </a:r>
              <a:r>
                <a:rPr lang="ru-RU" sz="1050" dirty="0">
                  <a:latin typeface="Times New Roman" pitchFamily="18" charset="0"/>
                  <a:cs typeface="Times New Roman" pitchFamily="18" charset="0"/>
                </a:rPr>
                <a:t>-терапия</a:t>
              </a: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6252985" y="2234545"/>
              <a:ext cx="2556769" cy="415498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ru-RU" sz="1050" dirty="0"/>
                <a:t> </a:t>
              </a:r>
              <a:r>
                <a:rPr lang="ru-RU" sz="1050" dirty="0">
                  <a:latin typeface="Times New Roman" pitchFamily="18" charset="0"/>
                  <a:cs typeface="Times New Roman" pitchFamily="18" charset="0"/>
                </a:rPr>
                <a:t>Психологическое консультирование, психологическая </a:t>
              </a:r>
              <a:r>
                <a:rPr lang="ru-RU" sz="1050" dirty="0" smtClean="0">
                  <a:latin typeface="Times New Roman" pitchFamily="18" charset="0"/>
                  <a:cs typeface="Times New Roman" pitchFamily="18" charset="0"/>
                </a:rPr>
                <a:t>коррекция </a:t>
              </a:r>
              <a:endParaRPr lang="ru-RU" sz="105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6252985" y="1850040"/>
              <a:ext cx="2569930" cy="253916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just"/>
              <a:r>
                <a:rPr lang="ru-RU" sz="1050" dirty="0" err="1">
                  <a:latin typeface="Times New Roman" pitchFamily="18" charset="0"/>
                  <a:cs typeface="Times New Roman" pitchFamily="18" charset="0"/>
                </a:rPr>
                <a:t>ЭкспериментариУм</a:t>
              </a:r>
              <a:r>
                <a:rPr lang="ru-RU" sz="1050" dirty="0">
                  <a:latin typeface="Times New Roman" pitchFamily="18" charset="0"/>
                  <a:cs typeface="Times New Roman" pitchFamily="18" charset="0"/>
                </a:rPr>
                <a:t> для родителей</a:t>
              </a:r>
            </a:p>
          </p:txBody>
        </p:sp>
      </p:grpSp>
      <p:pic>
        <p:nvPicPr>
          <p:cNvPr id="23" name="Рисунок 1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00" t="33838" r="28174" b="19231"/>
          <a:stretch/>
        </p:blipFill>
        <p:spPr bwMode="auto">
          <a:xfrm>
            <a:off x="59977" y="1631893"/>
            <a:ext cx="3079980" cy="3106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 descr="http://www.childrensangelflight.org/wp-content/uploads/2016/11/47117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9957" y="2267439"/>
            <a:ext cx="1917846" cy="1643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вал 5"/>
          <p:cNvSpPr/>
          <p:nvPr/>
        </p:nvSpPr>
        <p:spPr>
          <a:xfrm>
            <a:off x="5722706" y="4328439"/>
            <a:ext cx="414966" cy="3784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27" name="Овал 26"/>
          <p:cNvSpPr/>
          <p:nvPr/>
        </p:nvSpPr>
        <p:spPr>
          <a:xfrm>
            <a:off x="5711680" y="3035387"/>
            <a:ext cx="414966" cy="3784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28" name="Овал 27"/>
          <p:cNvSpPr/>
          <p:nvPr/>
        </p:nvSpPr>
        <p:spPr>
          <a:xfrm>
            <a:off x="5711254" y="2267439"/>
            <a:ext cx="414966" cy="3784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29" name="Овал 28"/>
          <p:cNvSpPr/>
          <p:nvPr/>
        </p:nvSpPr>
        <p:spPr>
          <a:xfrm>
            <a:off x="5737277" y="1793223"/>
            <a:ext cx="414966" cy="3784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</a:t>
            </a:r>
            <a:endParaRPr lang="ru-RU" dirty="0"/>
          </a:p>
        </p:txBody>
      </p:sp>
      <p:pic>
        <p:nvPicPr>
          <p:cNvPr id="31" name="Picture 2" descr="D:\Дизайн ЦСА\ф.с. А.О\ОБЛАКО\1. Основной логотип\Логотип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7947" y="331758"/>
            <a:ext cx="1533835" cy="29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269111" y="408501"/>
            <a:ext cx="5392758" cy="623248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ru-RU" sz="1800" b="1" dirty="0" smtClean="0">
                <a:solidFill>
                  <a:srgbClr val="002060"/>
                </a:solidFill>
                <a:ea typeface="Calibri"/>
              </a:rPr>
              <a:t>Содействие </a:t>
            </a:r>
            <a:r>
              <a:rPr lang="ru-RU" sz="1800" b="1" dirty="0">
                <a:solidFill>
                  <a:srgbClr val="002060"/>
                </a:solidFill>
                <a:ea typeface="Calibri"/>
              </a:rPr>
              <a:t>развитию функционирования ребенка </a:t>
            </a:r>
            <a:r>
              <a:rPr lang="ru-RU" sz="1800" b="1" dirty="0" smtClean="0">
                <a:solidFill>
                  <a:srgbClr val="002060"/>
                </a:solidFill>
                <a:ea typeface="Calibri"/>
              </a:rPr>
              <a:t>и</a:t>
            </a:r>
          </a:p>
          <a:p>
            <a:r>
              <a:rPr lang="ru-RU" sz="1800" b="1" dirty="0" smtClean="0">
                <a:solidFill>
                  <a:srgbClr val="002060"/>
                </a:solidFill>
                <a:ea typeface="Calibri"/>
              </a:rPr>
              <a:t> </a:t>
            </a:r>
            <a:r>
              <a:rPr lang="ru-RU" sz="1800" b="1" dirty="0">
                <a:solidFill>
                  <a:srgbClr val="002060"/>
                </a:solidFill>
                <a:ea typeface="Calibri"/>
              </a:rPr>
              <a:t>семьи в  естественных жизненных </a:t>
            </a:r>
            <a:r>
              <a:rPr lang="ru-RU" sz="1800" b="1" dirty="0" smtClean="0">
                <a:solidFill>
                  <a:srgbClr val="002060"/>
                </a:solidFill>
                <a:ea typeface="Calibri"/>
              </a:rPr>
              <a:t>ситуациях</a:t>
            </a:r>
            <a:endParaRPr lang="ru-RU" sz="1800" b="1" dirty="0">
              <a:solidFill>
                <a:srgbClr val="002060"/>
              </a:solidFill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86690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-1" y="331086"/>
            <a:ext cx="9144001" cy="5145088"/>
            <a:chOff x="0" y="113056"/>
            <a:chExt cx="9144001" cy="5145088"/>
          </a:xfrm>
        </p:grpSpPr>
        <p:pic>
          <p:nvPicPr>
            <p:cNvPr id="3074" name="Picture 2" descr="D:\Дизайн ЦСА\ф.с. А.О\ОБЛАКО\7. Шаблон презентации\фон\фон 2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13056"/>
              <a:ext cx="9144001" cy="51450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98" name="Picture 2" descr="D:\Дизайн ЦСА\ф.с. А.О\ОБЛАКО\2. Город\Город 2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  <a14:imgEffect>
                        <a14:brightnessContrast bright="100000" contrast="-5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017" r="7006"/>
            <a:stretch/>
          </p:blipFill>
          <p:spPr bwMode="auto">
            <a:xfrm>
              <a:off x="0" y="2855342"/>
              <a:ext cx="9144000" cy="22374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Прямоугольник 2"/>
          <p:cNvSpPr/>
          <p:nvPr/>
        </p:nvSpPr>
        <p:spPr>
          <a:xfrm>
            <a:off x="0" y="331758"/>
            <a:ext cx="6985728" cy="532645"/>
          </a:xfrm>
          <a:custGeom>
            <a:avLst/>
            <a:gdLst>
              <a:gd name="connsiteX0" fmla="*/ 0 w 4618722"/>
              <a:gd name="connsiteY0" fmla="*/ 0 h 347071"/>
              <a:gd name="connsiteX1" fmla="*/ 4618722 w 4618722"/>
              <a:gd name="connsiteY1" fmla="*/ 0 h 347071"/>
              <a:gd name="connsiteX2" fmla="*/ 4618722 w 4618722"/>
              <a:gd name="connsiteY2" fmla="*/ 347071 h 347071"/>
              <a:gd name="connsiteX3" fmla="*/ 0 w 4618722"/>
              <a:gd name="connsiteY3" fmla="*/ 347071 h 347071"/>
              <a:gd name="connsiteX4" fmla="*/ 0 w 4618722"/>
              <a:gd name="connsiteY4" fmla="*/ 0 h 347071"/>
              <a:gd name="connsiteX0" fmla="*/ 0 w 4618722"/>
              <a:gd name="connsiteY0" fmla="*/ 0 h 347071"/>
              <a:gd name="connsiteX1" fmla="*/ 4618722 w 4618722"/>
              <a:gd name="connsiteY1" fmla="*/ 0 h 347071"/>
              <a:gd name="connsiteX2" fmla="*/ 4184883 w 4618722"/>
              <a:gd name="connsiteY2" fmla="*/ 347071 h 347071"/>
              <a:gd name="connsiteX3" fmla="*/ 0 w 4618722"/>
              <a:gd name="connsiteY3" fmla="*/ 347071 h 347071"/>
              <a:gd name="connsiteX4" fmla="*/ 0 w 4618722"/>
              <a:gd name="connsiteY4" fmla="*/ 0 h 347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18722" h="347071">
                <a:moveTo>
                  <a:pt x="0" y="0"/>
                </a:moveTo>
                <a:lnTo>
                  <a:pt x="4618722" y="0"/>
                </a:lnTo>
                <a:lnTo>
                  <a:pt x="4184883" y="347071"/>
                </a:lnTo>
                <a:lnTo>
                  <a:pt x="0" y="34707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chemeClr val="bg1">
                <a:lumMod val="85000"/>
              </a:schemeClr>
            </a:solidFill>
          </a:ln>
          <a:effectLst>
            <a:reflection blurRad="6350" stA="50000" endA="295" endPos="92000" dist="1016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2" descr="D:\Дизайн ЦСА\ф.с. А.О\ОБЛАКО\1. Основной логотип\Логотип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7947" y="331758"/>
            <a:ext cx="1533835" cy="29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69111" y="408501"/>
            <a:ext cx="6403228" cy="346249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ru-RU" sz="1800" b="1" dirty="0" smtClean="0">
                <a:solidFill>
                  <a:srgbClr val="002060"/>
                </a:solidFill>
                <a:ea typeface="Calibri"/>
              </a:rPr>
              <a:t>Системный подход к разработке и реализации программы РП</a:t>
            </a:r>
            <a:endParaRPr lang="ru-RU" sz="1800" b="1" dirty="0">
              <a:solidFill>
                <a:srgbClr val="002060"/>
              </a:solidFill>
              <a:ea typeface="Calibri"/>
            </a:endParaRPr>
          </a:p>
        </p:txBody>
      </p:sp>
      <p:grpSp>
        <p:nvGrpSpPr>
          <p:cNvPr id="3088" name="Группа 3087"/>
          <p:cNvGrpSpPr/>
          <p:nvPr/>
        </p:nvGrpSpPr>
        <p:grpSpPr>
          <a:xfrm>
            <a:off x="-2" y="1068513"/>
            <a:ext cx="8907696" cy="4056190"/>
            <a:chOff x="0" y="457200"/>
            <a:chExt cx="10008235" cy="4643438"/>
          </a:xfrm>
        </p:grpSpPr>
        <p:pic>
          <p:nvPicPr>
            <p:cNvPr id="105" name="Рисунок 1" descr="https://perekopsad9.educrimea.ru/uploads/5000/20471/section/329165/piramida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23"/>
            <a:stretch>
              <a:fillRect/>
            </a:stretch>
          </p:blipFill>
          <p:spPr bwMode="auto">
            <a:xfrm>
              <a:off x="3162935" y="504825"/>
              <a:ext cx="6845300" cy="45958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6" name="Прямоугольник 3"/>
            <p:cNvSpPr>
              <a:spLocks noChangeArrowheads="1"/>
            </p:cNvSpPr>
            <p:nvPr/>
          </p:nvSpPr>
          <p:spPr bwMode="auto">
            <a:xfrm>
              <a:off x="9525" y="457200"/>
              <a:ext cx="2954338" cy="830263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5B9BD5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Содействие развитию функционирования ребенка и семьи в  естественных жизненных ситуациях </a:t>
              </a:r>
              <a:endPara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7" name="Прямоугольник 4"/>
            <p:cNvSpPr>
              <a:spLocks noChangeArrowheads="1"/>
            </p:cNvSpPr>
            <p:nvPr/>
          </p:nvSpPr>
          <p:spPr bwMode="auto">
            <a:xfrm>
              <a:off x="0" y="1404938"/>
              <a:ext cx="2954338" cy="5842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5B9BD5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Содействие развитию общения и речи ребенка</a:t>
              </a:r>
              <a:endPara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8" name="Прямоугольник 5"/>
            <p:cNvSpPr>
              <a:spLocks noChangeArrowheads="1"/>
            </p:cNvSpPr>
            <p:nvPr/>
          </p:nvSpPr>
          <p:spPr bwMode="auto">
            <a:xfrm>
              <a:off x="31750" y="2986088"/>
              <a:ext cx="2954338" cy="601662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5B9BD5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Содействие развитию мобильности ребенка</a:t>
              </a:r>
              <a:endPara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9" name="Прямоугольник 6"/>
            <p:cNvSpPr>
              <a:spLocks noChangeArrowheads="1"/>
            </p:cNvSpPr>
            <p:nvPr/>
          </p:nvSpPr>
          <p:spPr bwMode="auto">
            <a:xfrm>
              <a:off x="33338" y="2181225"/>
              <a:ext cx="2922587" cy="741363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5B9BD5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Содействие развитию у ребенка самообслуживания и бытовых навыков </a:t>
              </a:r>
              <a:endPara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0" name="Прямоугольник 7"/>
            <p:cNvSpPr>
              <a:spLocks noChangeArrowheads="1"/>
            </p:cNvSpPr>
            <p:nvPr/>
          </p:nvSpPr>
          <p:spPr bwMode="auto">
            <a:xfrm>
              <a:off x="33338" y="3652838"/>
              <a:ext cx="2954337" cy="728662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5B9BD5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Содействие развитию познавательной активности ребенка </a:t>
              </a:r>
              <a:endPara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1" name="Прямоугольник 9"/>
            <p:cNvSpPr>
              <a:spLocks noChangeArrowheads="1"/>
            </p:cNvSpPr>
            <p:nvPr/>
          </p:nvSpPr>
          <p:spPr bwMode="auto">
            <a:xfrm>
              <a:off x="31750" y="4448175"/>
              <a:ext cx="2954338" cy="652463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5B9BD5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Психологическое консультирование </a:t>
              </a:r>
              <a:endPara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cxnSp>
          <p:nvCxnSpPr>
            <p:cNvPr id="112" name="Прямая со стрелкой 111"/>
            <p:cNvCxnSpPr/>
            <p:nvPr/>
          </p:nvCxnSpPr>
          <p:spPr>
            <a:xfrm>
              <a:off x="3102928" y="1755087"/>
              <a:ext cx="2174240" cy="78359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3" name="Прямая со стрелкой 112"/>
            <p:cNvCxnSpPr/>
            <p:nvPr/>
          </p:nvCxnSpPr>
          <p:spPr>
            <a:xfrm flipV="1">
              <a:off x="3193098" y="3069590"/>
              <a:ext cx="1741805" cy="15430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4" name="Прямая со стрелкой 113"/>
            <p:cNvCxnSpPr/>
            <p:nvPr/>
          </p:nvCxnSpPr>
          <p:spPr>
            <a:xfrm flipV="1">
              <a:off x="3101341" y="1831816"/>
              <a:ext cx="2693670" cy="72009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5" name="Прямая со стрелкой 114"/>
            <p:cNvCxnSpPr/>
            <p:nvPr/>
          </p:nvCxnSpPr>
          <p:spPr>
            <a:xfrm flipV="1">
              <a:off x="3099754" y="1755087"/>
              <a:ext cx="4163695" cy="311340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6" name="Прямая со стрелкой 115"/>
            <p:cNvCxnSpPr/>
            <p:nvPr/>
          </p:nvCxnSpPr>
          <p:spPr>
            <a:xfrm flipV="1">
              <a:off x="3101341" y="2677072"/>
              <a:ext cx="3916680" cy="154178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7" name="Прямая со стрелкой 116"/>
            <p:cNvCxnSpPr/>
            <p:nvPr/>
          </p:nvCxnSpPr>
          <p:spPr>
            <a:xfrm>
              <a:off x="2986088" y="985837"/>
              <a:ext cx="2940685" cy="52387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8" name="Прямая со стрелкой 117"/>
            <p:cNvCxnSpPr/>
            <p:nvPr/>
          </p:nvCxnSpPr>
          <p:spPr>
            <a:xfrm flipV="1">
              <a:off x="2986088" y="1580312"/>
              <a:ext cx="3780790" cy="256794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32020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569" y="303610"/>
            <a:ext cx="8640366" cy="367903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ru-RU" sz="2100" b="1" dirty="0">
                <a:solidFill>
                  <a:schemeClr val="accent1">
                    <a:lumMod val="50000"/>
                  </a:schemeClr>
                </a:solidFill>
              </a:rPr>
              <a:t>Научно-практический центр реабилитации детей </a:t>
            </a:r>
            <a:r>
              <a:rPr lang="ru-RU" sz="2100" b="1" dirty="0" smtClean="0">
                <a:solidFill>
                  <a:schemeClr val="accent1">
                    <a:lumMod val="50000"/>
                  </a:schemeClr>
                </a:solidFill>
              </a:rPr>
              <a:t> «</a:t>
            </a:r>
            <a:r>
              <a:rPr lang="ru-RU" sz="2100" b="1" dirty="0">
                <a:solidFill>
                  <a:schemeClr val="accent1">
                    <a:lumMod val="50000"/>
                  </a:schemeClr>
                </a:solidFill>
              </a:rPr>
              <a:t>Коррекция и развитие»</a:t>
            </a:r>
            <a:endParaRPr lang="ru-RU" sz="2100" dirty="0"/>
          </a:p>
        </p:txBody>
      </p:sp>
      <p:pic>
        <p:nvPicPr>
          <p:cNvPr id="3075" name="Picture 3" descr="C:\Users\USER\Desktop\Дизайн\Презентации\Маркелов Инд\иконки\волн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92" y="944166"/>
            <a:ext cx="8640365" cy="6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44" y="4245769"/>
            <a:ext cx="8748713" cy="795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1494" y="1104900"/>
            <a:ext cx="3509963" cy="18621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8" name="Прямоугольник 4"/>
          <p:cNvSpPr>
            <a:spLocks noChangeArrowheads="1"/>
          </p:cNvSpPr>
          <p:nvPr/>
        </p:nvSpPr>
        <p:spPr bwMode="auto">
          <a:xfrm>
            <a:off x="736997" y="3142060"/>
            <a:ext cx="2881313" cy="715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350"/>
              <a:t>ГАУ АО «Научно-практический центр реабилитации детей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350"/>
              <a:t> «Коррекция и развитие» </a:t>
            </a:r>
          </a:p>
        </p:txBody>
      </p:sp>
      <p:sp>
        <p:nvSpPr>
          <p:cNvPr id="3079" name="Прямоугольник 7"/>
          <p:cNvSpPr>
            <a:spLocks noChangeArrowheads="1"/>
          </p:cNvSpPr>
          <p:nvPr/>
        </p:nvSpPr>
        <p:spPr bwMode="auto">
          <a:xfrm>
            <a:off x="4248151" y="1168004"/>
            <a:ext cx="4374356" cy="715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350"/>
              <a:t> 05.06.1995  - Муниципальное учреждение «Социальный центр реабилитации детей с ограниченными умственными возможностями»</a:t>
            </a:r>
          </a:p>
        </p:txBody>
      </p:sp>
      <p:sp>
        <p:nvSpPr>
          <p:cNvPr id="3080" name="Прямоугольник 8"/>
          <p:cNvSpPr>
            <a:spLocks noChangeArrowheads="1"/>
          </p:cNvSpPr>
          <p:nvPr/>
        </p:nvSpPr>
        <p:spPr bwMode="auto">
          <a:xfrm>
            <a:off x="4249342" y="2147887"/>
            <a:ext cx="4373165" cy="1131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350"/>
              <a:t>17.07.2007 - ГБУ АО «Реабилитационный центр для детей и подростков с ограниченными возможностями «Коррекция и развитие»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ru-RU" altLang="ru-RU" sz="1350"/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ru-RU" altLang="ru-RU" sz="1350"/>
          </a:p>
        </p:txBody>
      </p:sp>
      <p:sp>
        <p:nvSpPr>
          <p:cNvPr id="3081" name="Прямоугольник 9"/>
          <p:cNvSpPr>
            <a:spLocks noChangeArrowheads="1"/>
          </p:cNvSpPr>
          <p:nvPr/>
        </p:nvSpPr>
        <p:spPr bwMode="auto">
          <a:xfrm>
            <a:off x="4248151" y="2933700"/>
            <a:ext cx="437435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endParaRPr lang="ru-RU" altLang="ru-RU" sz="1350"/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350"/>
              <a:t>21.12.2015 – ГАУ АО «Научно-практический центр реабилитации детей «Коррекция и развитие»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35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00292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863945" y="3893075"/>
            <a:ext cx="1482047" cy="8309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dirty="0"/>
              <a:t>Прикосновения (тактильные игры)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450283" y="3886313"/>
            <a:ext cx="2484331" cy="8602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dirty="0"/>
              <a:t>Движения (игры на равновесие/</a:t>
            </a:r>
            <a:r>
              <a:rPr lang="ru-RU" sz="1050" dirty="0" err="1"/>
              <a:t>вестибюлярные</a:t>
            </a:r>
            <a:r>
              <a:rPr lang="ru-RU" sz="1050" dirty="0"/>
              <a:t> игры и стимуляция </a:t>
            </a:r>
            <a:r>
              <a:rPr lang="ru-RU" sz="1050" dirty="0" err="1"/>
              <a:t>проприоцепции</a:t>
            </a:r>
            <a:r>
              <a:rPr lang="ru-RU" sz="1050" dirty="0"/>
              <a:t>)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040772" y="3879919"/>
            <a:ext cx="958723" cy="8734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dirty="0"/>
              <a:t>Зрение/слух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100875" y="3879919"/>
            <a:ext cx="1015640" cy="8734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dirty="0"/>
              <a:t>Запахи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568872" y="2822819"/>
            <a:ext cx="1310684" cy="70008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dirty="0"/>
              <a:t>Планирование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231763" y="2803081"/>
            <a:ext cx="1665151" cy="70008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dirty="0"/>
              <a:t>Использование двух сторон тела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7249120" y="2803081"/>
            <a:ext cx="1703510" cy="70008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dirty="0"/>
              <a:t>Развитие силы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673925" y="1705961"/>
            <a:ext cx="1757363" cy="70008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dirty="0"/>
              <a:t>Слушание и хорошее слуховое внимание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7557904" y="1705961"/>
            <a:ext cx="1394726" cy="70008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dirty="0"/>
              <a:t>Распознавание форм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047147" y="387187"/>
            <a:ext cx="3987248" cy="963737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dirty="0"/>
              <a:t>Рисование/раскрашивание</a:t>
            </a:r>
          </a:p>
          <a:p>
            <a:pPr algn="ctr"/>
            <a:r>
              <a:rPr lang="ru-RU" sz="1050" dirty="0"/>
              <a:t>/вырезание/изготовление аппликаций</a:t>
            </a:r>
          </a:p>
          <a:p>
            <a:pPr algn="ctr"/>
            <a:r>
              <a:rPr lang="ru-RU" sz="1050" dirty="0"/>
              <a:t>/одевание/пользование туалетом</a:t>
            </a:r>
          </a:p>
          <a:p>
            <a:pPr algn="ctr"/>
            <a:r>
              <a:rPr lang="ru-RU" sz="1050" dirty="0"/>
              <a:t>/использование ножа и вилки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931087"/>
            <a:ext cx="1212413" cy="121241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08" r="19769"/>
          <a:stretch/>
        </p:blipFill>
        <p:spPr>
          <a:xfrm flipH="1">
            <a:off x="4093452" y="-9701"/>
            <a:ext cx="941295" cy="1782132"/>
          </a:xfrm>
          <a:prstGeom prst="rect">
            <a:avLst/>
          </a:prstGeom>
        </p:spPr>
      </p:pic>
      <p:sp>
        <p:nvSpPr>
          <p:cNvPr id="5" name="Пятиугольник 4"/>
          <p:cNvSpPr/>
          <p:nvPr/>
        </p:nvSpPr>
        <p:spPr>
          <a:xfrm>
            <a:off x="474720" y="482722"/>
            <a:ext cx="3709997" cy="920506"/>
          </a:xfrm>
          <a:prstGeom prst="homePlat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50" dirty="0"/>
              <a:t>Ребенок безо всяких трудностей может сам застегнуть пуговицы на одежде</a:t>
            </a:r>
          </a:p>
        </p:txBody>
      </p:sp>
      <p:sp>
        <p:nvSpPr>
          <p:cNvPr id="2" name="Пятиугольник 1"/>
          <p:cNvSpPr/>
          <p:nvPr/>
        </p:nvSpPr>
        <p:spPr>
          <a:xfrm>
            <a:off x="1028053" y="3879650"/>
            <a:ext cx="1468996" cy="810000"/>
          </a:xfrm>
          <a:prstGeom prst="homePlat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50" dirty="0"/>
              <a:t>Хватательный рефлекс</a:t>
            </a:r>
          </a:p>
        </p:txBody>
      </p:sp>
      <p:sp>
        <p:nvSpPr>
          <p:cNvPr id="3" name="Пятиугольник 2"/>
          <p:cNvSpPr/>
          <p:nvPr/>
        </p:nvSpPr>
        <p:spPr>
          <a:xfrm>
            <a:off x="474720" y="2825892"/>
            <a:ext cx="2575662" cy="810000"/>
          </a:xfrm>
          <a:prstGeom prst="homePlate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50" dirty="0"/>
              <a:t>Младенец видит игрушку, тянется к ней и захватывает, контролируя движение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078609" y="1712542"/>
            <a:ext cx="1406474" cy="70008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dirty="0"/>
              <a:t>Координация глаз-рука</a:t>
            </a:r>
          </a:p>
        </p:txBody>
      </p:sp>
      <p:sp>
        <p:nvSpPr>
          <p:cNvPr id="4" name="Пятиугольник 3"/>
          <p:cNvSpPr/>
          <p:nvPr/>
        </p:nvSpPr>
        <p:spPr>
          <a:xfrm>
            <a:off x="474720" y="1596463"/>
            <a:ext cx="3183916" cy="851234"/>
          </a:xfrm>
          <a:prstGeom prst="homePlate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50" dirty="0"/>
              <a:t>Ребенок подолгу может играть, захватывая и перемещая мелкие объекты. Во время игры кладет предметы на место аккуратно</a:t>
            </a:r>
          </a:p>
        </p:txBody>
      </p:sp>
      <p:cxnSp>
        <p:nvCxnSpPr>
          <p:cNvPr id="24" name="Прямая со стрелкой 23"/>
          <p:cNvCxnSpPr/>
          <p:nvPr/>
        </p:nvCxnSpPr>
        <p:spPr>
          <a:xfrm flipV="1">
            <a:off x="2291543" y="942975"/>
            <a:ext cx="1885583" cy="4029076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6266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0" y="0"/>
            <a:ext cx="9144001" cy="5145088"/>
            <a:chOff x="0" y="0"/>
            <a:chExt cx="9144001" cy="5145088"/>
          </a:xfrm>
        </p:grpSpPr>
        <p:pic>
          <p:nvPicPr>
            <p:cNvPr id="26" name="Picture 2" descr="D:\Дизайн ЦСА\ф.с. А.О\ОБЛАКО\7. Шаблон презентации\фон\фон 2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1" cy="51450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7" name="Picture 3" descr="D:\Дизайн ЦСА\ф.с. А.О\ОБЛАКО\2. Город\Город 2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434578"/>
              <a:ext cx="9144000" cy="16775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0" name="TextBox 5"/>
          <p:cNvSpPr txBox="1"/>
          <p:nvPr/>
        </p:nvSpPr>
        <p:spPr>
          <a:xfrm>
            <a:off x="346093" y="333636"/>
            <a:ext cx="6858000" cy="99257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000" b="1" dirty="0" smtClean="0">
                <a:solidFill>
                  <a:srgbClr val="002060"/>
                </a:solidFill>
              </a:rPr>
              <a:t>КОНТАКТЫ</a:t>
            </a:r>
          </a:p>
          <a:p>
            <a:pPr algn="ctr"/>
            <a:endParaRPr lang="ru-RU" sz="3000" b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D:\Дизайн ЦСА\ф.с. А.О\ОБЛАКО\3. Волны\Основ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4093" y="513306"/>
            <a:ext cx="1041363" cy="184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76337" y="1138857"/>
            <a:ext cx="679132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г. Астрахань,</a:t>
            </a:r>
            <a:br>
              <a:rPr lang="ru-RU" sz="2400" dirty="0"/>
            </a:br>
            <a:r>
              <a:rPr lang="ru-RU" sz="2400" dirty="0"/>
              <a:t>ул. Татищева 12а</a:t>
            </a:r>
            <a:br>
              <a:rPr lang="ru-RU" sz="2400" dirty="0"/>
            </a:br>
            <a:r>
              <a:rPr lang="ru-RU" sz="2400" dirty="0"/>
              <a:t>тел. 8 (8512) </a:t>
            </a:r>
            <a:r>
              <a:rPr lang="ru-RU" sz="2400" dirty="0" smtClean="0"/>
              <a:t>48-31-81; 48-30-80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e-</a:t>
            </a:r>
            <a:r>
              <a:rPr lang="ru-RU" sz="2400" dirty="0" err="1"/>
              <a:t>mail</a:t>
            </a:r>
            <a:r>
              <a:rPr lang="ru-RU" sz="2400" dirty="0"/>
              <a:t>: </a:t>
            </a:r>
            <a:r>
              <a:rPr lang="ru-RU" sz="2400" dirty="0" smtClean="0">
                <a:hlinkClick r:id="rId5"/>
              </a:rPr>
              <a:t>info@развитие30.рф</a:t>
            </a:r>
            <a:r>
              <a:rPr lang="ru-RU" sz="2400" dirty="0" smtClean="0"/>
              <a:t>; </a:t>
            </a:r>
            <a:r>
              <a:rPr lang="ru-RU" sz="2400" dirty="0" smtClean="0">
                <a:hlinkClick r:id="rId6"/>
              </a:rPr>
              <a:t>centr-reab@rambler.ru</a:t>
            </a:r>
            <a:r>
              <a:rPr lang="ru-RU" sz="2400" dirty="0" smtClean="0"/>
              <a:t> 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err="1"/>
              <a:t>skype</a:t>
            </a:r>
            <a:r>
              <a:rPr lang="ru-RU" sz="2400" dirty="0"/>
              <a:t>: </a:t>
            </a:r>
            <a:r>
              <a:rPr lang="ru-RU" sz="2400" dirty="0" err="1" smtClean="0"/>
              <a:t>centr-reab</a:t>
            </a:r>
            <a:endParaRPr lang="ru-RU" sz="2400" dirty="0" smtClean="0"/>
          </a:p>
          <a:p>
            <a:r>
              <a:rPr lang="ru-RU" sz="2400" dirty="0" smtClean="0"/>
              <a:t>Сайт: развитие30.рф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984624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0" y="0"/>
            <a:ext cx="9144001" cy="5145088"/>
            <a:chOff x="-1" y="0"/>
            <a:chExt cx="9144001" cy="5145088"/>
          </a:xfrm>
        </p:grpSpPr>
        <p:pic>
          <p:nvPicPr>
            <p:cNvPr id="3074" name="Picture 2" descr="D:\Дизайн ЦСА\ф.с. А.О\ОБЛАКО\7. Шаблон презентации\фон\фон 2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0"/>
              <a:ext cx="9144001" cy="51450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" name="Группа 2"/>
            <p:cNvGrpSpPr/>
            <p:nvPr/>
          </p:nvGrpSpPr>
          <p:grpSpPr>
            <a:xfrm>
              <a:off x="0" y="4636014"/>
              <a:ext cx="9144000" cy="424272"/>
              <a:chOff x="0" y="4636014"/>
              <a:chExt cx="9144000" cy="424272"/>
            </a:xfrm>
          </p:grpSpPr>
          <p:pic>
            <p:nvPicPr>
              <p:cNvPr id="8" name="Picture 5" descr="D:\Дизайн ЦСА\ф.с. А.О\ОБЛАКО\2. Город\Город 1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4636015"/>
                <a:ext cx="4571999" cy="42427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" name="Picture 5" descr="D:\Дизайн ЦСА\ф.с. А.О\ОБЛАКО\2. Город\Город 1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72001" y="4636014"/>
                <a:ext cx="4571999" cy="42427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10" name="TextBox 9"/>
          <p:cNvSpPr txBox="1"/>
          <p:nvPr/>
        </p:nvSpPr>
        <p:spPr>
          <a:xfrm>
            <a:off x="269111" y="235377"/>
            <a:ext cx="3447034" cy="346249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ru-RU" sz="1800" b="1" dirty="0">
                <a:solidFill>
                  <a:srgbClr val="002060"/>
                </a:solidFill>
                <a:ea typeface="Calibri"/>
              </a:rPr>
              <a:t>НПЦ РД «Коррекция и развитие»</a:t>
            </a:r>
          </a:p>
        </p:txBody>
      </p:sp>
      <p:pic>
        <p:nvPicPr>
          <p:cNvPr id="11" name="Picture 6" descr="D:\Дизайн\презентации\На конкурсы\Национальная премия в области брендинга\доп\волн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710735"/>
            <a:ext cx="805417" cy="143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0" y="1125229"/>
            <a:ext cx="9141619" cy="2355369"/>
          </a:xfrm>
          <a:prstGeom prst="rect">
            <a:avLst/>
          </a:prstGeom>
          <a:solidFill>
            <a:srgbClr val="DCEE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с двумя вырезанными противолежащими углами 21"/>
          <p:cNvSpPr/>
          <p:nvPr/>
        </p:nvSpPr>
        <p:spPr>
          <a:xfrm>
            <a:off x="3705367" y="235377"/>
            <a:ext cx="5197462" cy="618718"/>
          </a:xfrm>
          <a:prstGeom prst="snip2DiagRect">
            <a:avLst>
              <a:gd name="adj1" fmla="val 0"/>
              <a:gd name="adj2" fmla="val 50000"/>
            </a:avLst>
          </a:prstGeom>
          <a:solidFill>
            <a:srgbClr val="DCEEF4"/>
          </a:solidFill>
          <a:ln w="76200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002060"/>
                </a:solidFill>
                <a:cs typeface="Arial" pitchFamily="34" charset="0"/>
              </a:rPr>
              <a:t>В рамках региональной системы ранней помощи</a:t>
            </a:r>
          </a:p>
        </p:txBody>
      </p:sp>
      <p:sp>
        <p:nvSpPr>
          <p:cNvPr id="24" name="Прямоугольник с двумя вырезанными противолежащими углами 23"/>
          <p:cNvSpPr/>
          <p:nvPr/>
        </p:nvSpPr>
        <p:spPr>
          <a:xfrm>
            <a:off x="6102989" y="3588673"/>
            <a:ext cx="2799840" cy="566284"/>
          </a:xfrm>
          <a:prstGeom prst="snip2DiagRect">
            <a:avLst>
              <a:gd name="adj1" fmla="val 25906"/>
              <a:gd name="adj2" fmla="val 0"/>
            </a:avLst>
          </a:prstGeom>
          <a:solidFill>
            <a:srgbClr val="DCEEF4"/>
          </a:solidFill>
          <a:ln w="76200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sz="1200" b="1" dirty="0" err="1" smtClean="0">
                <a:solidFill>
                  <a:schemeClr val="tx2">
                    <a:lumMod val="75000"/>
                  </a:schemeClr>
                </a:solidFill>
              </a:rPr>
              <a:t>Стажировочная</a:t>
            </a: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</a:rPr>
              <a:t> площадка Фонда поддержки детей, находящихся в трудной жизненной ситуации</a:t>
            </a:r>
            <a:endParaRPr lang="ru-RU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5" name="Прямоугольник с двумя вырезанными противолежащими углами 24"/>
          <p:cNvSpPr/>
          <p:nvPr/>
        </p:nvSpPr>
        <p:spPr>
          <a:xfrm>
            <a:off x="3341119" y="3690522"/>
            <a:ext cx="2095241" cy="509159"/>
          </a:xfrm>
          <a:prstGeom prst="snip2DiagRect">
            <a:avLst>
              <a:gd name="adj1" fmla="val 25906"/>
              <a:gd name="adj2" fmla="val 0"/>
            </a:avLst>
          </a:prstGeom>
          <a:solidFill>
            <a:srgbClr val="DCEEF4"/>
          </a:solidFill>
          <a:ln w="76200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Региональный ресурсный центр 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6" name="Прямоугольник с двумя вырезанными противолежащими углами 25"/>
          <p:cNvSpPr/>
          <p:nvPr/>
        </p:nvSpPr>
        <p:spPr>
          <a:xfrm>
            <a:off x="262081" y="3645798"/>
            <a:ext cx="2095241" cy="509159"/>
          </a:xfrm>
          <a:prstGeom prst="snip2DiagRect">
            <a:avLst>
              <a:gd name="adj1" fmla="val 25906"/>
              <a:gd name="adj2" fmla="val 0"/>
            </a:avLst>
          </a:prstGeom>
          <a:solidFill>
            <a:srgbClr val="DCEEF4"/>
          </a:solidFill>
          <a:ln w="76200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Служба ранней помощи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7" name="Picture 3" descr="D:\Дизайн\Презентации\ИКОНКИ\picture.png"/>
          <p:cNvPicPr>
            <a:picLocks noChangeAspect="1" noChangeArrowheads="1"/>
          </p:cNvPicPr>
          <p:nvPr/>
        </p:nvPicPr>
        <p:blipFill>
          <a:blip r:embed="rId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111" y="1299772"/>
            <a:ext cx="2006283" cy="2006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3" descr="D:\Дизайн\Презентации\ИКОНКИ\picture.png"/>
          <p:cNvPicPr>
            <a:picLocks noChangeAspect="1" noChangeArrowheads="1"/>
          </p:cNvPicPr>
          <p:nvPr/>
        </p:nvPicPr>
        <p:blipFill>
          <a:blip r:embed="rId6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7934" y="5163315"/>
            <a:ext cx="760030" cy="760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3" descr="D:\Дизайн\Презентации\ИКОНКИ\picture.png"/>
          <p:cNvPicPr>
            <a:picLocks noChangeAspect="1" noChangeArrowheads="1"/>
          </p:cNvPicPr>
          <p:nvPr/>
        </p:nvPicPr>
        <p:blipFill>
          <a:blip r:embed="rId7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6684" y="2853057"/>
            <a:ext cx="645767" cy="645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://xn--30-6kcipkia1eya.xn--p1ai/images/news/news_08_19/n_29_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342" y="1382826"/>
            <a:ext cx="2886647" cy="1923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51944" y="1392278"/>
            <a:ext cx="2794412" cy="192814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62081" y="1392278"/>
            <a:ext cx="2858998" cy="1879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609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Группа 18"/>
          <p:cNvGrpSpPr/>
          <p:nvPr/>
        </p:nvGrpSpPr>
        <p:grpSpPr>
          <a:xfrm>
            <a:off x="-1" y="0"/>
            <a:ext cx="9144001" cy="5145088"/>
            <a:chOff x="-1" y="0"/>
            <a:chExt cx="9144001" cy="5145088"/>
          </a:xfrm>
        </p:grpSpPr>
        <p:pic>
          <p:nvPicPr>
            <p:cNvPr id="20" name="Picture 2" descr="D:\Дизайн ЦСА\ф.с. А.О\ОБЛАКО\7. Шаблон презентации\фон\фон 2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0"/>
              <a:ext cx="9144001" cy="51450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5" descr="D:\Дизайн ЦСА\ф.с. А.О\ОБЛАКО\2. Город\Город 1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11745"/>
              <a:ext cx="9144000" cy="8485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27" name="Picture 3" descr="D:\Дизайн ЦСА\Мелочь\Рисунок2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0"/>
          <a:stretch/>
        </p:blipFill>
        <p:spPr bwMode="auto">
          <a:xfrm>
            <a:off x="-1" y="-10048"/>
            <a:ext cx="9143999" cy="103663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араллелограмм 3">
            <a:extLst>
              <a:ext uri="{FF2B5EF4-FFF2-40B4-BE49-F238E27FC236}">
                <a16:creationId xmlns:a16="http://schemas.microsoft.com/office/drawing/2014/main" xmlns="" id="{438BB1F2-E4CB-461B-AC4E-0C35300213ED}"/>
              </a:ext>
            </a:extLst>
          </p:cNvPr>
          <p:cNvSpPr/>
          <p:nvPr/>
        </p:nvSpPr>
        <p:spPr>
          <a:xfrm flipH="1">
            <a:off x="4076852" y="0"/>
            <a:ext cx="3140635" cy="1116897"/>
          </a:xfrm>
          <a:custGeom>
            <a:avLst/>
            <a:gdLst>
              <a:gd name="connsiteX0" fmla="*/ 0 w 914400"/>
              <a:gd name="connsiteY0" fmla="*/ 914400 h 914400"/>
              <a:gd name="connsiteX1" fmla="*/ 228600 w 914400"/>
              <a:gd name="connsiteY1" fmla="*/ 0 h 914400"/>
              <a:gd name="connsiteX2" fmla="*/ 914400 w 914400"/>
              <a:gd name="connsiteY2" fmla="*/ 0 h 914400"/>
              <a:gd name="connsiteX3" fmla="*/ 685800 w 914400"/>
              <a:gd name="connsiteY3" fmla="*/ 914400 h 914400"/>
              <a:gd name="connsiteX4" fmla="*/ 0 w 914400"/>
              <a:gd name="connsiteY4" fmla="*/ 914400 h 914400"/>
              <a:gd name="connsiteX0" fmla="*/ 0 w 1286540"/>
              <a:gd name="connsiteY0" fmla="*/ 914400 h 914400"/>
              <a:gd name="connsiteX1" fmla="*/ 600740 w 1286540"/>
              <a:gd name="connsiteY1" fmla="*/ 0 h 914400"/>
              <a:gd name="connsiteX2" fmla="*/ 1286540 w 1286540"/>
              <a:gd name="connsiteY2" fmla="*/ 0 h 914400"/>
              <a:gd name="connsiteX3" fmla="*/ 1057940 w 1286540"/>
              <a:gd name="connsiteY3" fmla="*/ 914400 h 914400"/>
              <a:gd name="connsiteX4" fmla="*/ 0 w 1286540"/>
              <a:gd name="connsiteY4" fmla="*/ 914400 h 914400"/>
              <a:gd name="connsiteX0" fmla="*/ 0 w 1286540"/>
              <a:gd name="connsiteY0" fmla="*/ 914400 h 914400"/>
              <a:gd name="connsiteX1" fmla="*/ 600740 w 1286540"/>
              <a:gd name="connsiteY1" fmla="*/ 0 h 914400"/>
              <a:gd name="connsiteX2" fmla="*/ 1286540 w 1286540"/>
              <a:gd name="connsiteY2" fmla="*/ 0 h 914400"/>
              <a:gd name="connsiteX3" fmla="*/ 770861 w 1286540"/>
              <a:gd name="connsiteY3" fmla="*/ 914400 h 914400"/>
              <a:gd name="connsiteX4" fmla="*/ 0 w 1286540"/>
              <a:gd name="connsiteY4" fmla="*/ 914400 h 914400"/>
              <a:gd name="connsiteX0" fmla="*/ 0 w 1360968"/>
              <a:gd name="connsiteY0" fmla="*/ 925032 h 925032"/>
              <a:gd name="connsiteX1" fmla="*/ 675168 w 1360968"/>
              <a:gd name="connsiteY1" fmla="*/ 0 h 925032"/>
              <a:gd name="connsiteX2" fmla="*/ 1360968 w 1360968"/>
              <a:gd name="connsiteY2" fmla="*/ 0 h 925032"/>
              <a:gd name="connsiteX3" fmla="*/ 845289 w 1360968"/>
              <a:gd name="connsiteY3" fmla="*/ 914400 h 925032"/>
              <a:gd name="connsiteX4" fmla="*/ 0 w 1360968"/>
              <a:gd name="connsiteY4" fmla="*/ 925032 h 925032"/>
              <a:gd name="connsiteX0" fmla="*/ 0 w 1360968"/>
              <a:gd name="connsiteY0" fmla="*/ 925032 h 925032"/>
              <a:gd name="connsiteX1" fmla="*/ 675168 w 1360968"/>
              <a:gd name="connsiteY1" fmla="*/ 0 h 925032"/>
              <a:gd name="connsiteX2" fmla="*/ 1360968 w 1360968"/>
              <a:gd name="connsiteY2" fmla="*/ 0 h 925032"/>
              <a:gd name="connsiteX3" fmla="*/ 781493 w 1360968"/>
              <a:gd name="connsiteY3" fmla="*/ 914400 h 925032"/>
              <a:gd name="connsiteX4" fmla="*/ 0 w 1360968"/>
              <a:gd name="connsiteY4" fmla="*/ 925032 h 925032"/>
              <a:gd name="connsiteX0" fmla="*/ 0 w 1658680"/>
              <a:gd name="connsiteY0" fmla="*/ 1020725 h 1020725"/>
              <a:gd name="connsiteX1" fmla="*/ 972880 w 1658680"/>
              <a:gd name="connsiteY1" fmla="*/ 0 h 1020725"/>
              <a:gd name="connsiteX2" fmla="*/ 1658680 w 1658680"/>
              <a:gd name="connsiteY2" fmla="*/ 0 h 1020725"/>
              <a:gd name="connsiteX3" fmla="*/ 1079205 w 1658680"/>
              <a:gd name="connsiteY3" fmla="*/ 914400 h 1020725"/>
              <a:gd name="connsiteX4" fmla="*/ 0 w 1658680"/>
              <a:gd name="connsiteY4" fmla="*/ 1020725 h 1020725"/>
              <a:gd name="connsiteX0" fmla="*/ 0 w 1658680"/>
              <a:gd name="connsiteY0" fmla="*/ 1020725 h 1041991"/>
              <a:gd name="connsiteX1" fmla="*/ 972880 w 1658680"/>
              <a:gd name="connsiteY1" fmla="*/ 0 h 1041991"/>
              <a:gd name="connsiteX2" fmla="*/ 1658680 w 1658680"/>
              <a:gd name="connsiteY2" fmla="*/ 0 h 1041991"/>
              <a:gd name="connsiteX3" fmla="*/ 738963 w 1658680"/>
              <a:gd name="connsiteY3" fmla="*/ 1041991 h 1041991"/>
              <a:gd name="connsiteX4" fmla="*/ 0 w 1658680"/>
              <a:gd name="connsiteY4" fmla="*/ 1020725 h 1041991"/>
              <a:gd name="connsiteX0" fmla="*/ 0 w 1871331"/>
              <a:gd name="connsiteY0" fmla="*/ 1041991 h 1041991"/>
              <a:gd name="connsiteX1" fmla="*/ 1185531 w 1871331"/>
              <a:gd name="connsiteY1" fmla="*/ 0 h 1041991"/>
              <a:gd name="connsiteX2" fmla="*/ 1871331 w 1871331"/>
              <a:gd name="connsiteY2" fmla="*/ 0 h 1041991"/>
              <a:gd name="connsiteX3" fmla="*/ 951614 w 1871331"/>
              <a:gd name="connsiteY3" fmla="*/ 1041991 h 1041991"/>
              <a:gd name="connsiteX4" fmla="*/ 0 w 1871331"/>
              <a:gd name="connsiteY4" fmla="*/ 1041991 h 1041991"/>
              <a:gd name="connsiteX0" fmla="*/ 0 w 1871331"/>
              <a:gd name="connsiteY0" fmla="*/ 1041991 h 1052623"/>
              <a:gd name="connsiteX1" fmla="*/ 1185531 w 1871331"/>
              <a:gd name="connsiteY1" fmla="*/ 0 h 1052623"/>
              <a:gd name="connsiteX2" fmla="*/ 1871331 w 1871331"/>
              <a:gd name="connsiteY2" fmla="*/ 0 h 1052623"/>
              <a:gd name="connsiteX3" fmla="*/ 813390 w 1871331"/>
              <a:gd name="connsiteY3" fmla="*/ 1052623 h 1052623"/>
              <a:gd name="connsiteX4" fmla="*/ 0 w 1871331"/>
              <a:gd name="connsiteY4" fmla="*/ 1041991 h 1052623"/>
              <a:gd name="connsiteX0" fmla="*/ 0 w 1871331"/>
              <a:gd name="connsiteY0" fmla="*/ 1041991 h 1041991"/>
              <a:gd name="connsiteX1" fmla="*/ 1185531 w 1871331"/>
              <a:gd name="connsiteY1" fmla="*/ 0 h 1041991"/>
              <a:gd name="connsiteX2" fmla="*/ 1871331 w 1871331"/>
              <a:gd name="connsiteY2" fmla="*/ 0 h 1041991"/>
              <a:gd name="connsiteX3" fmla="*/ 653902 w 1871331"/>
              <a:gd name="connsiteY3" fmla="*/ 1041990 h 1041991"/>
              <a:gd name="connsiteX4" fmla="*/ 0 w 1871331"/>
              <a:gd name="connsiteY4" fmla="*/ 1041991 h 1041991"/>
              <a:gd name="connsiteX0" fmla="*/ 0 w 1871331"/>
              <a:gd name="connsiteY0" fmla="*/ 1041991 h 1041991"/>
              <a:gd name="connsiteX1" fmla="*/ 1185531 w 1871331"/>
              <a:gd name="connsiteY1" fmla="*/ 0 h 1041991"/>
              <a:gd name="connsiteX2" fmla="*/ 1871331 w 1871331"/>
              <a:gd name="connsiteY2" fmla="*/ 0 h 1041991"/>
              <a:gd name="connsiteX3" fmla="*/ 579475 w 1871331"/>
              <a:gd name="connsiteY3" fmla="*/ 1031357 h 1041991"/>
              <a:gd name="connsiteX4" fmla="*/ 0 w 1871331"/>
              <a:gd name="connsiteY4" fmla="*/ 1041991 h 1041991"/>
              <a:gd name="connsiteX0" fmla="*/ 0 w 1945759"/>
              <a:gd name="connsiteY0" fmla="*/ 1041991 h 1041991"/>
              <a:gd name="connsiteX1" fmla="*/ 1259959 w 1945759"/>
              <a:gd name="connsiteY1" fmla="*/ 0 h 1041991"/>
              <a:gd name="connsiteX2" fmla="*/ 1945759 w 1945759"/>
              <a:gd name="connsiteY2" fmla="*/ 0 h 1041991"/>
              <a:gd name="connsiteX3" fmla="*/ 653903 w 1945759"/>
              <a:gd name="connsiteY3" fmla="*/ 1031357 h 1041991"/>
              <a:gd name="connsiteX4" fmla="*/ 0 w 1945759"/>
              <a:gd name="connsiteY4" fmla="*/ 1041991 h 1041991"/>
              <a:gd name="connsiteX0" fmla="*/ 0 w 2009555"/>
              <a:gd name="connsiteY0" fmla="*/ 1041991 h 1041991"/>
              <a:gd name="connsiteX1" fmla="*/ 1323755 w 2009555"/>
              <a:gd name="connsiteY1" fmla="*/ 0 h 1041991"/>
              <a:gd name="connsiteX2" fmla="*/ 2009555 w 2009555"/>
              <a:gd name="connsiteY2" fmla="*/ 0 h 1041991"/>
              <a:gd name="connsiteX3" fmla="*/ 717699 w 2009555"/>
              <a:gd name="connsiteY3" fmla="*/ 1031357 h 1041991"/>
              <a:gd name="connsiteX4" fmla="*/ 0 w 2009555"/>
              <a:gd name="connsiteY4" fmla="*/ 1041991 h 1041991"/>
              <a:gd name="connsiteX0" fmla="*/ 0 w 2062718"/>
              <a:gd name="connsiteY0" fmla="*/ 1041991 h 1041991"/>
              <a:gd name="connsiteX1" fmla="*/ 1376918 w 2062718"/>
              <a:gd name="connsiteY1" fmla="*/ 0 h 1041991"/>
              <a:gd name="connsiteX2" fmla="*/ 2062718 w 2062718"/>
              <a:gd name="connsiteY2" fmla="*/ 0 h 1041991"/>
              <a:gd name="connsiteX3" fmla="*/ 770862 w 2062718"/>
              <a:gd name="connsiteY3" fmla="*/ 1031357 h 1041991"/>
              <a:gd name="connsiteX4" fmla="*/ 0 w 2062718"/>
              <a:gd name="connsiteY4" fmla="*/ 1041991 h 1041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62718" h="1041991">
                <a:moveTo>
                  <a:pt x="0" y="1041991"/>
                </a:moveTo>
                <a:lnTo>
                  <a:pt x="1376918" y="0"/>
                </a:lnTo>
                <a:lnTo>
                  <a:pt x="2062718" y="0"/>
                </a:lnTo>
                <a:lnTo>
                  <a:pt x="770862" y="1031357"/>
                </a:lnTo>
                <a:lnTo>
                  <a:pt x="0" y="104199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1" name="Параллелограмм 3">
            <a:extLst>
              <a:ext uri="{FF2B5EF4-FFF2-40B4-BE49-F238E27FC236}">
                <a16:creationId xmlns:a16="http://schemas.microsoft.com/office/drawing/2014/main" xmlns="" id="{438BB1F2-E4CB-461B-AC4E-0C35300213ED}"/>
              </a:ext>
            </a:extLst>
          </p:cNvPr>
          <p:cNvSpPr/>
          <p:nvPr/>
        </p:nvSpPr>
        <p:spPr>
          <a:xfrm flipH="1">
            <a:off x="4716098" y="-16517"/>
            <a:ext cx="3459298" cy="1276789"/>
          </a:xfrm>
          <a:custGeom>
            <a:avLst/>
            <a:gdLst>
              <a:gd name="connsiteX0" fmla="*/ 0 w 914400"/>
              <a:gd name="connsiteY0" fmla="*/ 914400 h 914400"/>
              <a:gd name="connsiteX1" fmla="*/ 228600 w 914400"/>
              <a:gd name="connsiteY1" fmla="*/ 0 h 914400"/>
              <a:gd name="connsiteX2" fmla="*/ 914400 w 914400"/>
              <a:gd name="connsiteY2" fmla="*/ 0 h 914400"/>
              <a:gd name="connsiteX3" fmla="*/ 685800 w 914400"/>
              <a:gd name="connsiteY3" fmla="*/ 914400 h 914400"/>
              <a:gd name="connsiteX4" fmla="*/ 0 w 914400"/>
              <a:gd name="connsiteY4" fmla="*/ 914400 h 914400"/>
              <a:gd name="connsiteX0" fmla="*/ 0 w 1286540"/>
              <a:gd name="connsiteY0" fmla="*/ 914400 h 914400"/>
              <a:gd name="connsiteX1" fmla="*/ 600740 w 1286540"/>
              <a:gd name="connsiteY1" fmla="*/ 0 h 914400"/>
              <a:gd name="connsiteX2" fmla="*/ 1286540 w 1286540"/>
              <a:gd name="connsiteY2" fmla="*/ 0 h 914400"/>
              <a:gd name="connsiteX3" fmla="*/ 1057940 w 1286540"/>
              <a:gd name="connsiteY3" fmla="*/ 914400 h 914400"/>
              <a:gd name="connsiteX4" fmla="*/ 0 w 1286540"/>
              <a:gd name="connsiteY4" fmla="*/ 914400 h 914400"/>
              <a:gd name="connsiteX0" fmla="*/ 0 w 1286540"/>
              <a:gd name="connsiteY0" fmla="*/ 914400 h 914400"/>
              <a:gd name="connsiteX1" fmla="*/ 600740 w 1286540"/>
              <a:gd name="connsiteY1" fmla="*/ 0 h 914400"/>
              <a:gd name="connsiteX2" fmla="*/ 1286540 w 1286540"/>
              <a:gd name="connsiteY2" fmla="*/ 0 h 914400"/>
              <a:gd name="connsiteX3" fmla="*/ 770861 w 1286540"/>
              <a:gd name="connsiteY3" fmla="*/ 914400 h 914400"/>
              <a:gd name="connsiteX4" fmla="*/ 0 w 1286540"/>
              <a:gd name="connsiteY4" fmla="*/ 914400 h 914400"/>
              <a:gd name="connsiteX0" fmla="*/ 0 w 1360968"/>
              <a:gd name="connsiteY0" fmla="*/ 925032 h 925032"/>
              <a:gd name="connsiteX1" fmla="*/ 675168 w 1360968"/>
              <a:gd name="connsiteY1" fmla="*/ 0 h 925032"/>
              <a:gd name="connsiteX2" fmla="*/ 1360968 w 1360968"/>
              <a:gd name="connsiteY2" fmla="*/ 0 h 925032"/>
              <a:gd name="connsiteX3" fmla="*/ 845289 w 1360968"/>
              <a:gd name="connsiteY3" fmla="*/ 914400 h 925032"/>
              <a:gd name="connsiteX4" fmla="*/ 0 w 1360968"/>
              <a:gd name="connsiteY4" fmla="*/ 925032 h 925032"/>
              <a:gd name="connsiteX0" fmla="*/ 0 w 1360968"/>
              <a:gd name="connsiteY0" fmla="*/ 925032 h 925032"/>
              <a:gd name="connsiteX1" fmla="*/ 675168 w 1360968"/>
              <a:gd name="connsiteY1" fmla="*/ 0 h 925032"/>
              <a:gd name="connsiteX2" fmla="*/ 1360968 w 1360968"/>
              <a:gd name="connsiteY2" fmla="*/ 0 h 925032"/>
              <a:gd name="connsiteX3" fmla="*/ 781493 w 1360968"/>
              <a:gd name="connsiteY3" fmla="*/ 914400 h 925032"/>
              <a:gd name="connsiteX4" fmla="*/ 0 w 1360968"/>
              <a:gd name="connsiteY4" fmla="*/ 925032 h 925032"/>
              <a:gd name="connsiteX0" fmla="*/ 0 w 1658680"/>
              <a:gd name="connsiteY0" fmla="*/ 1020725 h 1020725"/>
              <a:gd name="connsiteX1" fmla="*/ 972880 w 1658680"/>
              <a:gd name="connsiteY1" fmla="*/ 0 h 1020725"/>
              <a:gd name="connsiteX2" fmla="*/ 1658680 w 1658680"/>
              <a:gd name="connsiteY2" fmla="*/ 0 h 1020725"/>
              <a:gd name="connsiteX3" fmla="*/ 1079205 w 1658680"/>
              <a:gd name="connsiteY3" fmla="*/ 914400 h 1020725"/>
              <a:gd name="connsiteX4" fmla="*/ 0 w 1658680"/>
              <a:gd name="connsiteY4" fmla="*/ 1020725 h 1020725"/>
              <a:gd name="connsiteX0" fmla="*/ 0 w 1658680"/>
              <a:gd name="connsiteY0" fmla="*/ 1020725 h 1041991"/>
              <a:gd name="connsiteX1" fmla="*/ 972880 w 1658680"/>
              <a:gd name="connsiteY1" fmla="*/ 0 h 1041991"/>
              <a:gd name="connsiteX2" fmla="*/ 1658680 w 1658680"/>
              <a:gd name="connsiteY2" fmla="*/ 0 h 1041991"/>
              <a:gd name="connsiteX3" fmla="*/ 738963 w 1658680"/>
              <a:gd name="connsiteY3" fmla="*/ 1041991 h 1041991"/>
              <a:gd name="connsiteX4" fmla="*/ 0 w 1658680"/>
              <a:gd name="connsiteY4" fmla="*/ 1020725 h 1041991"/>
              <a:gd name="connsiteX0" fmla="*/ 0 w 1871331"/>
              <a:gd name="connsiteY0" fmla="*/ 1041991 h 1041991"/>
              <a:gd name="connsiteX1" fmla="*/ 1185531 w 1871331"/>
              <a:gd name="connsiteY1" fmla="*/ 0 h 1041991"/>
              <a:gd name="connsiteX2" fmla="*/ 1871331 w 1871331"/>
              <a:gd name="connsiteY2" fmla="*/ 0 h 1041991"/>
              <a:gd name="connsiteX3" fmla="*/ 951614 w 1871331"/>
              <a:gd name="connsiteY3" fmla="*/ 1041991 h 1041991"/>
              <a:gd name="connsiteX4" fmla="*/ 0 w 1871331"/>
              <a:gd name="connsiteY4" fmla="*/ 1041991 h 1041991"/>
              <a:gd name="connsiteX0" fmla="*/ 0 w 1871331"/>
              <a:gd name="connsiteY0" fmla="*/ 1041991 h 1052623"/>
              <a:gd name="connsiteX1" fmla="*/ 1185531 w 1871331"/>
              <a:gd name="connsiteY1" fmla="*/ 0 h 1052623"/>
              <a:gd name="connsiteX2" fmla="*/ 1871331 w 1871331"/>
              <a:gd name="connsiteY2" fmla="*/ 0 h 1052623"/>
              <a:gd name="connsiteX3" fmla="*/ 813390 w 1871331"/>
              <a:gd name="connsiteY3" fmla="*/ 1052623 h 1052623"/>
              <a:gd name="connsiteX4" fmla="*/ 0 w 1871331"/>
              <a:gd name="connsiteY4" fmla="*/ 1041991 h 1052623"/>
              <a:gd name="connsiteX0" fmla="*/ 0 w 1871331"/>
              <a:gd name="connsiteY0" fmla="*/ 1041991 h 1041991"/>
              <a:gd name="connsiteX1" fmla="*/ 1185531 w 1871331"/>
              <a:gd name="connsiteY1" fmla="*/ 0 h 1041991"/>
              <a:gd name="connsiteX2" fmla="*/ 1871331 w 1871331"/>
              <a:gd name="connsiteY2" fmla="*/ 0 h 1041991"/>
              <a:gd name="connsiteX3" fmla="*/ 653902 w 1871331"/>
              <a:gd name="connsiteY3" fmla="*/ 1041990 h 1041991"/>
              <a:gd name="connsiteX4" fmla="*/ 0 w 1871331"/>
              <a:gd name="connsiteY4" fmla="*/ 1041991 h 1041991"/>
              <a:gd name="connsiteX0" fmla="*/ 0 w 1871331"/>
              <a:gd name="connsiteY0" fmla="*/ 1041991 h 1041991"/>
              <a:gd name="connsiteX1" fmla="*/ 1185531 w 1871331"/>
              <a:gd name="connsiteY1" fmla="*/ 0 h 1041991"/>
              <a:gd name="connsiteX2" fmla="*/ 1871331 w 1871331"/>
              <a:gd name="connsiteY2" fmla="*/ 0 h 1041991"/>
              <a:gd name="connsiteX3" fmla="*/ 579475 w 1871331"/>
              <a:gd name="connsiteY3" fmla="*/ 1031357 h 1041991"/>
              <a:gd name="connsiteX4" fmla="*/ 0 w 1871331"/>
              <a:gd name="connsiteY4" fmla="*/ 1041991 h 1041991"/>
              <a:gd name="connsiteX0" fmla="*/ 0 w 1945759"/>
              <a:gd name="connsiteY0" fmla="*/ 1041991 h 1041991"/>
              <a:gd name="connsiteX1" fmla="*/ 1259959 w 1945759"/>
              <a:gd name="connsiteY1" fmla="*/ 0 h 1041991"/>
              <a:gd name="connsiteX2" fmla="*/ 1945759 w 1945759"/>
              <a:gd name="connsiteY2" fmla="*/ 0 h 1041991"/>
              <a:gd name="connsiteX3" fmla="*/ 653903 w 1945759"/>
              <a:gd name="connsiteY3" fmla="*/ 1031357 h 1041991"/>
              <a:gd name="connsiteX4" fmla="*/ 0 w 1945759"/>
              <a:gd name="connsiteY4" fmla="*/ 1041991 h 1041991"/>
              <a:gd name="connsiteX0" fmla="*/ 0 w 2009555"/>
              <a:gd name="connsiteY0" fmla="*/ 1041991 h 1041991"/>
              <a:gd name="connsiteX1" fmla="*/ 1323755 w 2009555"/>
              <a:gd name="connsiteY1" fmla="*/ 0 h 1041991"/>
              <a:gd name="connsiteX2" fmla="*/ 2009555 w 2009555"/>
              <a:gd name="connsiteY2" fmla="*/ 0 h 1041991"/>
              <a:gd name="connsiteX3" fmla="*/ 717699 w 2009555"/>
              <a:gd name="connsiteY3" fmla="*/ 1031357 h 1041991"/>
              <a:gd name="connsiteX4" fmla="*/ 0 w 2009555"/>
              <a:gd name="connsiteY4" fmla="*/ 1041991 h 1041991"/>
              <a:gd name="connsiteX0" fmla="*/ 0 w 2062718"/>
              <a:gd name="connsiteY0" fmla="*/ 1041991 h 1041991"/>
              <a:gd name="connsiteX1" fmla="*/ 1376918 w 2062718"/>
              <a:gd name="connsiteY1" fmla="*/ 0 h 1041991"/>
              <a:gd name="connsiteX2" fmla="*/ 2062718 w 2062718"/>
              <a:gd name="connsiteY2" fmla="*/ 0 h 1041991"/>
              <a:gd name="connsiteX3" fmla="*/ 770862 w 2062718"/>
              <a:gd name="connsiteY3" fmla="*/ 1031357 h 1041991"/>
              <a:gd name="connsiteX4" fmla="*/ 0 w 2062718"/>
              <a:gd name="connsiteY4" fmla="*/ 1041991 h 1041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62718" h="1041991">
                <a:moveTo>
                  <a:pt x="0" y="1041991"/>
                </a:moveTo>
                <a:lnTo>
                  <a:pt x="1376918" y="0"/>
                </a:lnTo>
                <a:lnTo>
                  <a:pt x="2062718" y="0"/>
                </a:lnTo>
                <a:lnTo>
                  <a:pt x="770862" y="1031357"/>
                </a:lnTo>
                <a:lnTo>
                  <a:pt x="0" y="1041991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2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pic>
        <p:nvPicPr>
          <p:cNvPr id="1026" name="Picture 2" descr="D:\Дизайн ЦСА\Мелочь\Рисунок1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71"/>
          <a:stretch/>
        </p:blipFill>
        <p:spPr bwMode="auto">
          <a:xfrm>
            <a:off x="0" y="15663"/>
            <a:ext cx="753626" cy="1004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044054" y="385323"/>
            <a:ext cx="3518079" cy="346249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ru-RU" sz="1800" b="1" dirty="0" smtClean="0">
                <a:solidFill>
                  <a:srgbClr val="002060"/>
                </a:solidFill>
                <a:ea typeface="Calibri"/>
              </a:rPr>
              <a:t>Ранняя помощь </a:t>
            </a:r>
            <a:r>
              <a:rPr lang="ru-RU" sz="1800" b="1" dirty="0">
                <a:solidFill>
                  <a:srgbClr val="002060"/>
                </a:solidFill>
                <a:ea typeface="Calibri"/>
              </a:rPr>
              <a:t>/ </a:t>
            </a:r>
            <a:r>
              <a:rPr lang="ru-RU" sz="1800" b="1" dirty="0" smtClean="0">
                <a:solidFill>
                  <a:srgbClr val="002060"/>
                </a:solidFill>
                <a:ea typeface="Calibri"/>
              </a:rPr>
              <a:t>Целевая группа</a:t>
            </a:r>
            <a:endParaRPr lang="ru-RU" sz="1800" b="1" dirty="0">
              <a:solidFill>
                <a:srgbClr val="002060"/>
              </a:solidFill>
              <a:ea typeface="Calibri"/>
            </a:endParaRPr>
          </a:p>
        </p:txBody>
      </p:sp>
      <p:pic>
        <p:nvPicPr>
          <p:cNvPr id="18" name="Picture 2" descr="D:\Дизайн ЦСА\ф.с. А.О\ОБЛАКО\1. Основной логотип\Логотип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7947" y="331758"/>
            <a:ext cx="1533835" cy="29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39047" y="1405442"/>
            <a:ext cx="8096036" cy="2003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>
              <a:lnSpc>
                <a:spcPct val="115000"/>
              </a:lnSpc>
              <a:spcAft>
                <a:spcPts val="0"/>
              </a:spcAft>
            </a:pPr>
            <a:r>
              <a:rPr lang="ru-RU" sz="1800" dirty="0" smtClean="0"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Дети </a:t>
            </a:r>
            <a:r>
              <a:rPr lang="ru-RU" sz="1800" dirty="0"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целевой группы (дети, нуждающиеся в ранней помощи): Дети  в возрасте от 0 до 3 лет, имеющие ограничение жизнедеятельности или из группы риска.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361950" algn="just">
              <a:lnSpc>
                <a:spcPct val="115000"/>
              </a:lnSpc>
              <a:spcAft>
                <a:spcPts val="0"/>
              </a:spcAft>
            </a:pPr>
            <a:r>
              <a:rPr lang="ru-RU" sz="1800" dirty="0"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1800" dirty="0" smtClean="0"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ети </a:t>
            </a:r>
            <a:r>
              <a:rPr lang="ru-RU" sz="1800" dirty="0"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группы риска в сфере ранней помощи: Дети в возрасте до 3 лет с риском  развития ограничений жизнедеятельности в связи с неблагоприятным воздействием биологических факторов или  факторов окружающей среды.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9046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17028" y="-28717"/>
            <a:ext cx="9308386" cy="5145088"/>
            <a:chOff x="0" y="0"/>
            <a:chExt cx="9308386" cy="5145088"/>
          </a:xfrm>
        </p:grpSpPr>
        <p:pic>
          <p:nvPicPr>
            <p:cNvPr id="3074" name="Picture 2" descr="D:\Дизайн ЦСА\ф.с. А.О\ОБЛАКО\7. Шаблон презентации\фон\фон 2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4385" y="0"/>
              <a:ext cx="9144001" cy="51450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" name="Группа 2"/>
            <p:cNvGrpSpPr/>
            <p:nvPr/>
          </p:nvGrpSpPr>
          <p:grpSpPr>
            <a:xfrm>
              <a:off x="0" y="4636014"/>
              <a:ext cx="9144000" cy="424272"/>
              <a:chOff x="0" y="4636014"/>
              <a:chExt cx="9144000" cy="424272"/>
            </a:xfrm>
          </p:grpSpPr>
          <p:pic>
            <p:nvPicPr>
              <p:cNvPr id="8" name="Picture 5" descr="D:\Дизайн ЦСА\ф.с. А.О\ОБЛАКО\2. Город\Город 1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4636015"/>
                <a:ext cx="4571999" cy="42427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" name="Picture 5" descr="D:\Дизайн ЦСА\ф.с. А.О\ОБЛАКО\2. Город\Город 1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72001" y="4636014"/>
                <a:ext cx="4571999" cy="42427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pic>
        <p:nvPicPr>
          <p:cNvPr id="18" name="Picture 8" descr="D:\Дизайн ЦСА\ф.с. А.О\ДОП\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660886" y="897069"/>
            <a:ext cx="1485879" cy="1480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D:\Дизайн ЦСА\Мелочь\Рисунок2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0"/>
          <a:stretch/>
        </p:blipFill>
        <p:spPr bwMode="auto">
          <a:xfrm>
            <a:off x="-1" y="-10048"/>
            <a:ext cx="9143999" cy="904351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D:\Дизайн ЦСА\Мелочь\Рисунок1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71"/>
          <a:stretch/>
        </p:blipFill>
        <p:spPr bwMode="auto">
          <a:xfrm>
            <a:off x="1" y="0"/>
            <a:ext cx="753626" cy="894303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074999" y="303693"/>
            <a:ext cx="4689745" cy="346249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ru-RU" sz="1800" b="1" dirty="0" smtClean="0">
                <a:solidFill>
                  <a:srgbClr val="002060"/>
                </a:solidFill>
                <a:ea typeface="Calibri"/>
              </a:rPr>
              <a:t>Ребенок с ограничением жизнедеятельности</a:t>
            </a:r>
            <a:endParaRPr lang="ru-RU" sz="1800" b="1" dirty="0">
              <a:solidFill>
                <a:srgbClr val="002060"/>
              </a:solidFill>
              <a:ea typeface="Calibri"/>
            </a:endParaRPr>
          </a:p>
        </p:txBody>
      </p:sp>
      <p:pic>
        <p:nvPicPr>
          <p:cNvPr id="17" name="Picture 2" descr="D:\Дизайн ЦСА\ф.с. А.О\ОБЛАКО\1. Основной логотип\Логотип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7947" y="331758"/>
            <a:ext cx="1533835" cy="29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" y="-10048"/>
            <a:ext cx="9144000" cy="904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62337" y="1000550"/>
            <a:ext cx="7602527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Ребенок</a:t>
            </a:r>
            <a:r>
              <a:rPr lang="ru-RU" sz="2000" dirty="0"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имеющий ограничение активности или возможности участия в естественных жизненных ситуациях вследствие нарушения структур или функций организма, а также влияния факторов окружающей среды.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2" descr="http://provokeblog.ca/wp-content/uploads/2012/02/HiRes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3047" y="2451379"/>
            <a:ext cx="1949552" cy="1949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Стрелка вправо с вырезом 9"/>
          <p:cNvSpPr/>
          <p:nvPr/>
        </p:nvSpPr>
        <p:spPr>
          <a:xfrm>
            <a:off x="4199560" y="2960126"/>
            <a:ext cx="744876" cy="580361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76814" y="2713412"/>
            <a:ext cx="2767078" cy="110857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СИСТЕМА</a:t>
            </a:r>
            <a:endParaRPr lang="ru-RU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03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0" y="0"/>
            <a:ext cx="9144001" cy="5145088"/>
            <a:chOff x="-1" y="0"/>
            <a:chExt cx="9144001" cy="5145088"/>
          </a:xfrm>
        </p:grpSpPr>
        <p:pic>
          <p:nvPicPr>
            <p:cNvPr id="3074" name="Picture 2" descr="D:\Дизайн ЦСА\ф.с. А.О\ОБЛАКО\7. Шаблон презентации\фон\фон 2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0"/>
              <a:ext cx="9144001" cy="51450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" name="Группа 2"/>
            <p:cNvGrpSpPr/>
            <p:nvPr/>
          </p:nvGrpSpPr>
          <p:grpSpPr>
            <a:xfrm>
              <a:off x="0" y="4636014"/>
              <a:ext cx="9144000" cy="424272"/>
              <a:chOff x="0" y="4636014"/>
              <a:chExt cx="9144000" cy="424272"/>
            </a:xfrm>
          </p:grpSpPr>
          <p:pic>
            <p:nvPicPr>
              <p:cNvPr id="8" name="Picture 5" descr="D:\Дизайн ЦСА\ф.с. А.О\ОБЛАКО\2. Город\Город 1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4636015"/>
                <a:ext cx="4571999" cy="42427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" name="Picture 5" descr="D:\Дизайн ЦСА\ф.с. А.О\ОБЛАКО\2. Город\Город 1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72001" y="4636014"/>
                <a:ext cx="4571999" cy="42427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pic>
        <p:nvPicPr>
          <p:cNvPr id="9" name="Picture 2" descr="D:\Дизайн ЦСА\ф.с. А.О\ОБЛАКО\1. Основной логотип\Логотип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7947" y="331758"/>
            <a:ext cx="1533835" cy="29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69111" y="235377"/>
            <a:ext cx="1744708" cy="346249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ru-RU" sz="1800" b="1" dirty="0" smtClean="0">
                <a:solidFill>
                  <a:srgbClr val="002060"/>
                </a:solidFill>
                <a:ea typeface="Calibri"/>
              </a:rPr>
              <a:t>Ранняя помощь</a:t>
            </a:r>
            <a:endParaRPr lang="ru-RU" sz="1800" b="1" dirty="0">
              <a:solidFill>
                <a:srgbClr val="002060"/>
              </a:solidFill>
              <a:ea typeface="Calibri"/>
            </a:endParaRPr>
          </a:p>
        </p:txBody>
      </p:sp>
      <p:pic>
        <p:nvPicPr>
          <p:cNvPr id="11" name="Picture 6" descr="D:\Дизайн\презентации\На конкурсы\Национальная премия в области брендинга\доп\волна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710735"/>
            <a:ext cx="805417" cy="143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710296" y="1132002"/>
            <a:ext cx="7721021" cy="927073"/>
          </a:xfrm>
          <a:prstGeom prst="rect">
            <a:avLst/>
          </a:prstGeom>
          <a:solidFill>
            <a:schemeClr val="bg2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013857" y="1347393"/>
            <a:ext cx="7113896" cy="56169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Системный подход  </a:t>
            </a:r>
            <a:r>
              <a:rPr lang="ru-RU" sz="1300" dirty="0" smtClean="0"/>
              <a:t>–  </a:t>
            </a:r>
            <a:endParaRPr lang="ru-RU" sz="13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710296" y="2436843"/>
            <a:ext cx="7795528" cy="191590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ru-RU" sz="2400" dirty="0" smtClean="0"/>
              <a:t>- </a:t>
            </a:r>
            <a:r>
              <a:rPr lang="ru-RU" sz="2400" dirty="0"/>
              <a:t>подход, при котором исследуемый объект рассматривается в качестве системы, т.е. совокупности взаимосвязанных компонентов (элементов), имеющих цель (выход), ресурсы (вход), обратную связь, взаимосвязь с внешней средой. </a:t>
            </a:r>
          </a:p>
        </p:txBody>
      </p:sp>
    </p:spTree>
    <p:extLst>
      <p:ext uri="{BB962C8B-B14F-4D97-AF65-F5344CB8AC3E}">
        <p14:creationId xmlns:p14="http://schemas.microsoft.com/office/powerpoint/2010/main" val="3696705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0" y="0"/>
            <a:ext cx="9144001" cy="5145088"/>
            <a:chOff x="-1" y="0"/>
            <a:chExt cx="9144001" cy="5145088"/>
          </a:xfrm>
        </p:grpSpPr>
        <p:pic>
          <p:nvPicPr>
            <p:cNvPr id="3074" name="Picture 2" descr="D:\Дизайн ЦСА\ф.с. А.О\ОБЛАКО\7. Шаблон презентации\фон\фон 2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0"/>
              <a:ext cx="9144001" cy="51450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" name="Группа 2"/>
            <p:cNvGrpSpPr/>
            <p:nvPr/>
          </p:nvGrpSpPr>
          <p:grpSpPr>
            <a:xfrm>
              <a:off x="0" y="4636014"/>
              <a:ext cx="9144000" cy="424272"/>
              <a:chOff x="0" y="4636014"/>
              <a:chExt cx="9144000" cy="424272"/>
            </a:xfrm>
          </p:grpSpPr>
          <p:pic>
            <p:nvPicPr>
              <p:cNvPr id="8" name="Picture 5" descr="D:\Дизайн ЦСА\ф.с. А.О\ОБЛАКО\2. Город\Город 1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4636015"/>
                <a:ext cx="4571999" cy="42427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" name="Picture 5" descr="D:\Дизайн ЦСА\ф.с. А.О\ОБЛАКО\2. Город\Город 1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72001" y="4636014"/>
                <a:ext cx="4571999" cy="42427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pic>
        <p:nvPicPr>
          <p:cNvPr id="9" name="Picture 2" descr="D:\Дизайн ЦСА\ф.с. А.О\ОБЛАКО\1. Основной логотип\Логотип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7947" y="331758"/>
            <a:ext cx="1533835" cy="29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69111" y="235377"/>
            <a:ext cx="1744708" cy="346249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ru-RU" sz="1800" b="1" dirty="0" smtClean="0">
                <a:solidFill>
                  <a:srgbClr val="002060"/>
                </a:solidFill>
                <a:ea typeface="Calibri"/>
              </a:rPr>
              <a:t>Ранняя помощь</a:t>
            </a:r>
            <a:endParaRPr lang="ru-RU" sz="1800" b="1" dirty="0">
              <a:solidFill>
                <a:srgbClr val="002060"/>
              </a:solidFill>
              <a:ea typeface="Calibri"/>
            </a:endParaRPr>
          </a:p>
        </p:txBody>
      </p:sp>
      <p:pic>
        <p:nvPicPr>
          <p:cNvPr id="11" name="Picture 6" descr="D:\Дизайн\презентации\На конкурсы\Национальная премия в области брендинга\доп\волна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710735"/>
            <a:ext cx="805417" cy="143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710296" y="1132002"/>
            <a:ext cx="7721021" cy="927073"/>
          </a:xfrm>
          <a:prstGeom prst="rect">
            <a:avLst/>
          </a:prstGeom>
          <a:solidFill>
            <a:schemeClr val="bg2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013857" y="1347393"/>
            <a:ext cx="7113896" cy="56169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Системный подход  </a:t>
            </a:r>
            <a:r>
              <a:rPr lang="ru-RU" sz="1300" dirty="0" smtClean="0"/>
              <a:t>–  </a:t>
            </a:r>
            <a:endParaRPr lang="ru-RU" sz="1300" dirty="0"/>
          </a:p>
        </p:txBody>
      </p:sp>
      <p:pic>
        <p:nvPicPr>
          <p:cNvPr id="14" name="Picture 2" descr="D:\Дизайн\презентации\На конкурсы\Национальная премия в области брендинга\доп\confirm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5184" y="2581553"/>
            <a:ext cx="298730" cy="298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2876272" y="2561422"/>
            <a:ext cx="5793719" cy="34624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ru-RU" sz="1800" dirty="0" smtClean="0"/>
              <a:t>Системно-структурный</a:t>
            </a:r>
            <a:endParaRPr lang="ru-RU" sz="1800" dirty="0"/>
          </a:p>
        </p:txBody>
      </p:sp>
      <p:pic>
        <p:nvPicPr>
          <p:cNvPr id="16" name="Picture 2" descr="D:\Дизайн\презентации\На конкурсы\Национальная премия в области брендинга\доп\confirm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5182" y="3248423"/>
            <a:ext cx="298730" cy="298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D:\Дизайн\презентации\На конкурсы\Национальная премия в области брендинга\доп\confirm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5183" y="2905198"/>
            <a:ext cx="298730" cy="298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с двумя вырезанными противолежащими углами 17"/>
          <p:cNvSpPr/>
          <p:nvPr/>
        </p:nvSpPr>
        <p:spPr>
          <a:xfrm>
            <a:off x="710296" y="2382233"/>
            <a:ext cx="1522495" cy="623832"/>
          </a:xfrm>
          <a:prstGeom prst="snip2DiagRect">
            <a:avLst>
              <a:gd name="adj1" fmla="val 0"/>
              <a:gd name="adj2" fmla="val 27923"/>
            </a:avLst>
          </a:prstGeom>
          <a:solidFill>
            <a:schemeClr val="bg1"/>
          </a:solidFill>
          <a:ln w="76200">
            <a:solidFill>
              <a:srgbClr val="DCEEF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r>
              <a:rPr lang="ru-RU" b="1" dirty="0" smtClean="0">
                <a:solidFill>
                  <a:srgbClr val="002060"/>
                </a:solidFill>
              </a:rPr>
              <a:t>КОМПОНЕНТЫ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891623" y="2909560"/>
            <a:ext cx="5793719" cy="34624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ru-RU" sz="1800" dirty="0" smtClean="0"/>
              <a:t>Системно-функциональный</a:t>
            </a:r>
            <a:endParaRPr lang="ru-RU" sz="18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2891623" y="3255722"/>
            <a:ext cx="5793719" cy="34624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ru-RU" sz="1800" dirty="0" smtClean="0"/>
              <a:t>Системно-генетический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587873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0" y="0"/>
            <a:ext cx="9144001" cy="5145088"/>
            <a:chOff x="-1" y="0"/>
            <a:chExt cx="9144001" cy="5145088"/>
          </a:xfrm>
        </p:grpSpPr>
        <p:pic>
          <p:nvPicPr>
            <p:cNvPr id="3074" name="Picture 2" descr="D:\Дизайн ЦСА\ф.с. А.О\ОБЛАКО\7. Шаблон презентации\фон\фон 2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0"/>
              <a:ext cx="9144001" cy="51450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" name="Группа 2"/>
            <p:cNvGrpSpPr/>
            <p:nvPr/>
          </p:nvGrpSpPr>
          <p:grpSpPr>
            <a:xfrm>
              <a:off x="0" y="4636014"/>
              <a:ext cx="9144000" cy="424272"/>
              <a:chOff x="0" y="4636014"/>
              <a:chExt cx="9144000" cy="424272"/>
            </a:xfrm>
          </p:grpSpPr>
          <p:pic>
            <p:nvPicPr>
              <p:cNvPr id="8" name="Picture 5" descr="D:\Дизайн ЦСА\ф.с. А.О\ОБЛАКО\2. Город\Город 1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4636015"/>
                <a:ext cx="4571999" cy="42427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" name="Picture 5" descr="D:\Дизайн ЦСА\ф.с. А.О\ОБЛАКО\2. Город\Город 1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72001" y="4636014"/>
                <a:ext cx="4571999" cy="42427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pic>
        <p:nvPicPr>
          <p:cNvPr id="9" name="Picture 2" descr="D:\Дизайн ЦСА\ф.с. А.О\ОБЛАКО\1. Основной логотип\Логотип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7947" y="331758"/>
            <a:ext cx="1533835" cy="29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69111" y="235377"/>
            <a:ext cx="1744708" cy="346249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ru-RU" sz="1800" b="1" dirty="0" smtClean="0">
                <a:solidFill>
                  <a:srgbClr val="002060"/>
                </a:solidFill>
                <a:ea typeface="Calibri"/>
              </a:rPr>
              <a:t>Ранняя помощь</a:t>
            </a:r>
            <a:endParaRPr lang="ru-RU" sz="1800" b="1" dirty="0">
              <a:solidFill>
                <a:srgbClr val="002060"/>
              </a:solidFill>
            </a:endParaRPr>
          </a:p>
        </p:txBody>
      </p:sp>
      <p:pic>
        <p:nvPicPr>
          <p:cNvPr id="11" name="Picture 6" descr="D:\Дизайн\презентации\На конкурсы\Национальная премия в области брендинга\доп\волна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710735"/>
            <a:ext cx="805417" cy="143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с двумя вырезанными противолежащими углами 11"/>
          <p:cNvSpPr/>
          <p:nvPr/>
        </p:nvSpPr>
        <p:spPr>
          <a:xfrm>
            <a:off x="2833953" y="640365"/>
            <a:ext cx="2059376" cy="641271"/>
          </a:xfrm>
          <a:prstGeom prst="snip2DiagRect">
            <a:avLst>
              <a:gd name="adj1" fmla="val 0"/>
              <a:gd name="adj2" fmla="val 50000"/>
            </a:avLst>
          </a:prstGeom>
          <a:solidFill>
            <a:srgbClr val="DCEEF4"/>
          </a:solidFill>
          <a:ln w="76200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053089" y="650658"/>
            <a:ext cx="3655360" cy="577081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ru-RU" sz="3300" b="1" dirty="0" smtClean="0">
                <a:solidFill>
                  <a:srgbClr val="44546A">
                    <a:lumMod val="60000"/>
                    <a:lumOff val="40000"/>
                  </a:srgbClr>
                </a:solidFill>
              </a:rPr>
              <a:t>Системный подход</a:t>
            </a:r>
            <a:endParaRPr lang="ru-RU" sz="3300" dirty="0">
              <a:solidFill>
                <a:srgbClr val="44546A">
                  <a:lumMod val="60000"/>
                  <a:lumOff val="40000"/>
                </a:srgbClr>
              </a:solidFill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618888" y="1225762"/>
            <a:ext cx="2584839" cy="2833001"/>
            <a:chOff x="451411" y="2305569"/>
            <a:chExt cx="3446452" cy="2625246"/>
          </a:xfrm>
        </p:grpSpPr>
        <p:sp>
          <p:nvSpPr>
            <p:cNvPr id="15" name="Прямоугольник с двумя вырезанными противолежащими углами 14"/>
            <p:cNvSpPr/>
            <p:nvPr/>
          </p:nvSpPr>
          <p:spPr>
            <a:xfrm>
              <a:off x="451411" y="2305569"/>
              <a:ext cx="3296152" cy="2625246"/>
            </a:xfrm>
            <a:prstGeom prst="snip2DiagRect">
              <a:avLst>
                <a:gd name="adj1" fmla="val 0"/>
                <a:gd name="adj2" fmla="val 13406"/>
              </a:avLst>
            </a:prstGeom>
            <a:solidFill>
              <a:srgbClr val="DCEEF4"/>
            </a:solidFill>
            <a:ln w="76200">
              <a:solidFill>
                <a:schemeClr val="accent3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>
                <a:solidFill>
                  <a:srgbClr val="002060"/>
                </a:solidFill>
              </a:endParaRP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645802" y="3694702"/>
              <a:ext cx="3051211" cy="98396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ru-RU" altLang="ru-RU" dirty="0" smtClean="0"/>
                <a:t>Предполагает </a:t>
              </a:r>
              <a:r>
                <a:rPr lang="ru-RU" altLang="ru-RU" dirty="0"/>
                <a:t>описание элементов структуры той или иной системы и взаимосвязей между этими элементами</a:t>
              </a: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536943" y="2447844"/>
              <a:ext cx="3360920" cy="102674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3300" b="1" dirty="0" smtClean="0">
                  <a:solidFill>
                    <a:srgbClr val="44546A">
                      <a:lumMod val="60000"/>
                      <a:lumOff val="40000"/>
                    </a:srgbClr>
                  </a:solidFill>
                </a:rPr>
                <a:t>Системно-</a:t>
              </a:r>
            </a:p>
            <a:p>
              <a:r>
                <a:rPr lang="ru-RU" sz="3300" b="1" dirty="0" smtClean="0">
                  <a:solidFill>
                    <a:srgbClr val="44546A">
                      <a:lumMod val="60000"/>
                      <a:lumOff val="40000"/>
                    </a:srgbClr>
                  </a:solidFill>
                </a:rPr>
                <a:t>структурный</a:t>
              </a:r>
              <a:endParaRPr lang="ru-RU" sz="3300" dirty="0">
                <a:solidFill>
                  <a:srgbClr val="44546A">
                    <a:lumMod val="60000"/>
                    <a:lumOff val="40000"/>
                  </a:srgbClr>
                </a:solidFill>
              </a:endParaRPr>
            </a:p>
          </p:txBody>
        </p:sp>
      </p:grpSp>
      <p:sp>
        <p:nvSpPr>
          <p:cNvPr id="18" name="Прямоугольник 17"/>
          <p:cNvSpPr/>
          <p:nvPr/>
        </p:nvSpPr>
        <p:spPr>
          <a:xfrm>
            <a:off x="3277456" y="1954631"/>
            <a:ext cx="5180387" cy="202670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90000"/>
              </a:lnSpc>
            </a:pPr>
            <a:r>
              <a:rPr lang="ru-RU" altLang="ru-RU" sz="1600" dirty="0"/>
              <a:t>Обеспечивает необходимую полноту психодиагностики и </a:t>
            </a:r>
            <a:r>
              <a:rPr lang="ru-RU" altLang="ru-RU" sz="1600" dirty="0" err="1"/>
              <a:t>психокоррекции</a:t>
            </a:r>
            <a:r>
              <a:rPr lang="ru-RU" altLang="ru-RU" sz="1600" dirty="0"/>
              <a:t>, так как дает представление обо всех элементах исследуемой (либо корректируемой) системы. </a:t>
            </a:r>
          </a:p>
          <a:p>
            <a:pPr>
              <a:lnSpc>
                <a:spcPct val="90000"/>
              </a:lnSpc>
            </a:pPr>
            <a:endParaRPr lang="ru-RU" altLang="ru-RU" sz="1600" dirty="0" smtClean="0"/>
          </a:p>
          <a:p>
            <a:pPr>
              <a:lnSpc>
                <a:spcPct val="90000"/>
              </a:lnSpc>
            </a:pPr>
            <a:r>
              <a:rPr lang="ru-RU" altLang="ru-RU" sz="1600" dirty="0" smtClean="0"/>
              <a:t>При </a:t>
            </a:r>
            <a:r>
              <a:rPr lang="ru-RU" altLang="ru-RU" sz="1600" dirty="0"/>
              <a:t>необходимости выборочного исследования (либо коррекции) свойств способствует выявлению наиболее значимых свойств,  т.к. дает представление об их иерархическом положении. </a:t>
            </a:r>
          </a:p>
          <a:p>
            <a:pPr marL="214313" indent="-214313">
              <a:buFont typeface="Arial" pitchFamily="34" charset="0"/>
              <a:buChar char="•"/>
            </a:pP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20" name="Прямоугольник с двумя вырезанными противолежащими углами 19"/>
          <p:cNvSpPr/>
          <p:nvPr/>
        </p:nvSpPr>
        <p:spPr>
          <a:xfrm>
            <a:off x="3280991" y="1530324"/>
            <a:ext cx="1289817" cy="345143"/>
          </a:xfrm>
          <a:prstGeom prst="snip2DiagRect">
            <a:avLst/>
          </a:prstGeom>
          <a:solidFill>
            <a:schemeClr val="bg1">
              <a:lumMod val="95000"/>
            </a:schemeClr>
          </a:solidFill>
          <a:ln w="762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r>
              <a:rPr lang="ru-RU" b="1" dirty="0" smtClean="0">
                <a:solidFill>
                  <a:srgbClr val="002060"/>
                </a:solidFill>
                <a:cs typeface="Arial" pitchFamily="34" charset="0"/>
              </a:rPr>
              <a:t>Задачи</a:t>
            </a:r>
            <a:endParaRPr lang="ru-RU" sz="1200" b="1" dirty="0">
              <a:solidFill>
                <a:srgbClr val="44546A">
                  <a:lumMod val="60000"/>
                  <a:lumOff val="40000"/>
                </a:srgb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6724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0" y="0"/>
            <a:ext cx="9144001" cy="5145088"/>
            <a:chOff x="-1" y="0"/>
            <a:chExt cx="9144001" cy="5145088"/>
          </a:xfrm>
        </p:grpSpPr>
        <p:pic>
          <p:nvPicPr>
            <p:cNvPr id="3074" name="Picture 2" descr="D:\Дизайн ЦСА\ф.с. А.О\ОБЛАКО\7. Шаблон презентации\фон\фон 2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0"/>
              <a:ext cx="9144001" cy="51450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" name="Группа 2"/>
            <p:cNvGrpSpPr/>
            <p:nvPr/>
          </p:nvGrpSpPr>
          <p:grpSpPr>
            <a:xfrm>
              <a:off x="0" y="4636014"/>
              <a:ext cx="9144000" cy="424272"/>
              <a:chOff x="0" y="4636014"/>
              <a:chExt cx="9144000" cy="424272"/>
            </a:xfrm>
          </p:grpSpPr>
          <p:pic>
            <p:nvPicPr>
              <p:cNvPr id="8" name="Picture 5" descr="D:\Дизайн ЦСА\ф.с. А.О\ОБЛАКО\2. Город\Город 1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4636015"/>
                <a:ext cx="4571999" cy="42427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" name="Picture 5" descr="D:\Дизайн ЦСА\ф.с. А.О\ОБЛАКО\2. Город\Город 1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72001" y="4636014"/>
                <a:ext cx="4571999" cy="42427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pic>
        <p:nvPicPr>
          <p:cNvPr id="9" name="Picture 2" descr="D:\Дизайн ЦСА\ф.с. А.О\ОБЛАКО\1. Основной логотип\Логотип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7947" y="331758"/>
            <a:ext cx="1533835" cy="29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69111" y="235377"/>
            <a:ext cx="1744708" cy="346249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ru-RU" sz="1800" b="1" dirty="0" smtClean="0">
                <a:solidFill>
                  <a:srgbClr val="002060"/>
                </a:solidFill>
                <a:ea typeface="Calibri"/>
              </a:rPr>
              <a:t>Ранняя помощь</a:t>
            </a:r>
            <a:endParaRPr lang="ru-RU" sz="1800" b="1" dirty="0">
              <a:solidFill>
                <a:srgbClr val="002060"/>
              </a:solidFill>
            </a:endParaRPr>
          </a:p>
        </p:txBody>
      </p:sp>
      <p:pic>
        <p:nvPicPr>
          <p:cNvPr id="11" name="Picture 6" descr="D:\Дизайн\презентации\На конкурсы\Национальная премия в области брендинга\доп\волна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710735"/>
            <a:ext cx="805417" cy="143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с двумя вырезанными противолежащими углами 11"/>
          <p:cNvSpPr/>
          <p:nvPr/>
        </p:nvSpPr>
        <p:spPr>
          <a:xfrm>
            <a:off x="2833953" y="640365"/>
            <a:ext cx="2059376" cy="641271"/>
          </a:xfrm>
          <a:prstGeom prst="snip2DiagRect">
            <a:avLst>
              <a:gd name="adj1" fmla="val 0"/>
              <a:gd name="adj2" fmla="val 50000"/>
            </a:avLst>
          </a:prstGeom>
          <a:solidFill>
            <a:srgbClr val="DCEEF4"/>
          </a:solidFill>
          <a:ln w="76200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053089" y="650658"/>
            <a:ext cx="3655360" cy="577081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ru-RU" sz="3300" b="1" dirty="0" smtClean="0">
                <a:solidFill>
                  <a:srgbClr val="44546A">
                    <a:lumMod val="60000"/>
                    <a:lumOff val="40000"/>
                  </a:srgbClr>
                </a:solidFill>
              </a:rPr>
              <a:t>Системный подход</a:t>
            </a:r>
            <a:endParaRPr lang="ru-RU" sz="3300" dirty="0">
              <a:solidFill>
                <a:srgbClr val="44546A">
                  <a:lumMod val="60000"/>
                  <a:lumOff val="40000"/>
                </a:srgbClr>
              </a:solidFill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618888" y="1225762"/>
            <a:ext cx="2624209" cy="2948693"/>
            <a:chOff x="451411" y="2305569"/>
            <a:chExt cx="3498945" cy="2732454"/>
          </a:xfrm>
        </p:grpSpPr>
        <p:sp>
          <p:nvSpPr>
            <p:cNvPr id="15" name="Прямоугольник с двумя вырезанными противолежащими углами 14"/>
            <p:cNvSpPr/>
            <p:nvPr/>
          </p:nvSpPr>
          <p:spPr>
            <a:xfrm>
              <a:off x="451411" y="2305569"/>
              <a:ext cx="3296152" cy="2625246"/>
            </a:xfrm>
            <a:prstGeom prst="snip2DiagRect">
              <a:avLst>
                <a:gd name="adj1" fmla="val 0"/>
                <a:gd name="adj2" fmla="val 13406"/>
              </a:avLst>
            </a:prstGeom>
            <a:solidFill>
              <a:srgbClr val="DCEEF4"/>
            </a:solidFill>
            <a:ln w="76200">
              <a:solidFill>
                <a:schemeClr val="accent3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>
                <a:solidFill>
                  <a:srgbClr val="002060"/>
                </a:solidFill>
              </a:endParaRP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645802" y="3694702"/>
              <a:ext cx="3051210" cy="13433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ru-RU" altLang="ru-RU" dirty="0"/>
                <a:t>Соотносится с понятием функции. Функция – это содержание системы, заключающееся в обмене с внешней средой веществом, энергией, </a:t>
              </a:r>
              <a:r>
                <a:rPr lang="ru-RU" altLang="ru-RU" dirty="0" smtClean="0"/>
                <a:t>информацией </a:t>
              </a:r>
              <a:endParaRPr lang="ru-RU" altLang="ru-RU" dirty="0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536943" y="2447844"/>
              <a:ext cx="3413413" cy="77005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b="1" dirty="0" smtClean="0">
                  <a:solidFill>
                    <a:srgbClr val="44546A">
                      <a:lumMod val="60000"/>
                      <a:lumOff val="40000"/>
                    </a:srgbClr>
                  </a:solidFill>
                </a:rPr>
                <a:t>Системно-</a:t>
              </a:r>
            </a:p>
            <a:p>
              <a:r>
                <a:rPr lang="ru-RU" sz="2400" b="1" dirty="0" smtClean="0">
                  <a:solidFill>
                    <a:srgbClr val="44546A">
                      <a:lumMod val="60000"/>
                      <a:lumOff val="40000"/>
                    </a:srgbClr>
                  </a:solidFill>
                </a:rPr>
                <a:t>функциональный</a:t>
              </a:r>
              <a:endParaRPr lang="ru-RU" sz="2400" dirty="0">
                <a:solidFill>
                  <a:srgbClr val="44546A">
                    <a:lumMod val="60000"/>
                    <a:lumOff val="40000"/>
                  </a:srgbClr>
                </a:solidFill>
              </a:endParaRPr>
            </a:p>
          </p:txBody>
        </p:sp>
      </p:grpSp>
      <p:sp>
        <p:nvSpPr>
          <p:cNvPr id="18" name="Прямоугольник 17"/>
          <p:cNvSpPr/>
          <p:nvPr/>
        </p:nvSpPr>
        <p:spPr>
          <a:xfrm>
            <a:off x="3277456" y="1954631"/>
            <a:ext cx="5180387" cy="269150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90000"/>
              </a:lnSpc>
            </a:pPr>
            <a:r>
              <a:rPr lang="ru-RU" altLang="ru-RU" sz="1600" dirty="0"/>
              <a:t>Обеспечивает </a:t>
            </a:r>
            <a:r>
              <a:rPr lang="ru-RU" altLang="ru-RU" sz="1600" dirty="0" err="1"/>
              <a:t>валидность</a:t>
            </a:r>
            <a:r>
              <a:rPr lang="ru-RU" altLang="ru-RU" sz="1600" dirty="0"/>
              <a:t> методов диагностики и коррекции благодаря раскрытию функциональной сущности изучаемого свойства, </a:t>
            </a:r>
          </a:p>
          <a:p>
            <a:pPr>
              <a:lnSpc>
                <a:spcPct val="90000"/>
              </a:lnSpc>
            </a:pPr>
            <a:endParaRPr lang="ru-RU" altLang="ru-RU" sz="1600" dirty="0" smtClean="0"/>
          </a:p>
          <a:p>
            <a:pPr>
              <a:lnSpc>
                <a:spcPct val="90000"/>
              </a:lnSpc>
            </a:pPr>
            <a:r>
              <a:rPr lang="ru-RU" altLang="ru-RU" sz="1600" dirty="0" smtClean="0"/>
              <a:t>Является </a:t>
            </a:r>
            <a:r>
              <a:rPr lang="ru-RU" altLang="ru-RU" sz="1600" dirty="0"/>
              <a:t>теоретической основой методов функциональной диагностики. </a:t>
            </a:r>
          </a:p>
          <a:p>
            <a:pPr>
              <a:lnSpc>
                <a:spcPct val="90000"/>
              </a:lnSpc>
            </a:pPr>
            <a:endParaRPr lang="ru-RU" altLang="ru-RU" sz="1600" dirty="0" smtClean="0"/>
          </a:p>
          <a:p>
            <a:pPr>
              <a:lnSpc>
                <a:spcPct val="90000"/>
              </a:lnSpc>
            </a:pPr>
            <a:r>
              <a:rPr lang="ru-RU" altLang="ru-RU" sz="1600" dirty="0" smtClean="0"/>
              <a:t>Способствует </a:t>
            </a:r>
            <a:r>
              <a:rPr lang="ru-RU" altLang="ru-RU" sz="1600" dirty="0"/>
              <a:t>адекватной интерпретации внутренних и внешних корреляций исследуемых параметров, существенно зависящих от их функциональных особенностей.</a:t>
            </a:r>
          </a:p>
          <a:p>
            <a:pPr marL="214313" indent="-214313">
              <a:buFont typeface="Arial" pitchFamily="34" charset="0"/>
              <a:buChar char="•"/>
            </a:pP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20" name="Прямоугольник с двумя вырезанными противолежащими углами 19"/>
          <p:cNvSpPr/>
          <p:nvPr/>
        </p:nvSpPr>
        <p:spPr>
          <a:xfrm>
            <a:off x="3280991" y="1530324"/>
            <a:ext cx="1289817" cy="345143"/>
          </a:xfrm>
          <a:prstGeom prst="snip2DiagRect">
            <a:avLst/>
          </a:prstGeom>
          <a:solidFill>
            <a:schemeClr val="bg1">
              <a:lumMod val="95000"/>
            </a:schemeClr>
          </a:solidFill>
          <a:ln w="762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r>
              <a:rPr lang="ru-RU" b="1" dirty="0" smtClean="0">
                <a:solidFill>
                  <a:srgbClr val="002060"/>
                </a:solidFill>
                <a:cs typeface="Arial" pitchFamily="34" charset="0"/>
              </a:rPr>
              <a:t>Задачи</a:t>
            </a:r>
            <a:endParaRPr lang="ru-RU" sz="1200" b="1" dirty="0">
              <a:solidFill>
                <a:srgbClr val="44546A">
                  <a:lumMod val="60000"/>
                  <a:lumOff val="40000"/>
                </a:srgb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850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6313</TotalTime>
  <Words>1066</Words>
  <Application>Microsoft Office PowerPoint</Application>
  <PresentationFormat>Экран (16:9)</PresentationFormat>
  <Paragraphs>139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Презентация PowerPoint</vt:lpstr>
      <vt:lpstr>Научно-практический центр реабилитации детей  «Коррекция и развитие»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</dc:creator>
  <cp:lastModifiedBy>Рахманина</cp:lastModifiedBy>
  <cp:revision>358</cp:revision>
  <cp:lastPrinted>2017-06-28T06:11:41Z</cp:lastPrinted>
  <dcterms:created xsi:type="dcterms:W3CDTF">2016-02-29T11:45:44Z</dcterms:created>
  <dcterms:modified xsi:type="dcterms:W3CDTF">2020-09-24T04:44:28Z</dcterms:modified>
</cp:coreProperties>
</file>